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66" r:id="rId2"/>
    <p:sldId id="274" r:id="rId3"/>
    <p:sldId id="275" r:id="rId4"/>
    <p:sldId id="261" r:id="rId5"/>
    <p:sldId id="297" r:id="rId6"/>
    <p:sldId id="298" r:id="rId7"/>
    <p:sldId id="299" r:id="rId8"/>
    <p:sldId id="300" r:id="rId9"/>
    <p:sldId id="322" r:id="rId10"/>
    <p:sldId id="323" r:id="rId11"/>
    <p:sldId id="326" r:id="rId12"/>
    <p:sldId id="325" r:id="rId13"/>
    <p:sldId id="324" r:id="rId14"/>
    <p:sldId id="315" r:id="rId15"/>
    <p:sldId id="328" r:id="rId16"/>
    <p:sldId id="329" r:id="rId17"/>
    <p:sldId id="331" r:id="rId18"/>
    <p:sldId id="333" r:id="rId19"/>
    <p:sldId id="334" r:id="rId20"/>
    <p:sldId id="335" r:id="rId21"/>
    <p:sldId id="336" r:id="rId22"/>
    <p:sldId id="272" r:id="rId23"/>
  </p:sldIdLst>
  <p:sldSz cx="12192000" cy="6858000"/>
  <p:notesSz cx="6858000" cy="9144000"/>
  <p:embeddedFontLst>
    <p:embeddedFont>
      <p:font typeface="맑은 고딕" pitchFamily="50" charset="-127"/>
      <p:regular r:id="rId25"/>
      <p:bold r:id="rId26"/>
    </p:embeddedFont>
    <p:embeddedFont>
      <p:font typeface="나눔스퀘어 Bold" pitchFamily="50" charset="-127"/>
      <p:bold r:id="rId27"/>
    </p:embeddedFont>
    <p:embeddedFont>
      <p:font typeface="나눔바른고딕" charset="-127"/>
      <p:regular r:id="rId28"/>
      <p:bold r:id="rId29"/>
    </p:embeddedFont>
    <p:embeddedFont>
      <p:font typeface="a타이틀고딕2" pitchFamily="18" charset="-127"/>
      <p:regular r:id="rId30"/>
    </p:embeddedFont>
    <p:embeddedFont>
      <p:font typeface="a옛날사진관3" pitchFamily="18" charset="-127"/>
      <p:regular r:id="rId31"/>
    </p:embeddedFont>
    <p:embeddedFont>
      <p:font typeface="a옛날사진관2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1345" userDrawn="1">
          <p15:clr>
            <a:srgbClr val="A4A3A4"/>
          </p15:clr>
        </p15:guide>
        <p15:guide id="3" pos="4520" userDrawn="1">
          <p15:clr>
            <a:srgbClr val="A4A3A4"/>
          </p15:clr>
        </p15:guide>
        <p15:guide id="4" pos="1572" userDrawn="1">
          <p15:clr>
            <a:srgbClr val="A4A3A4"/>
          </p15:clr>
        </p15:guide>
        <p15:guide id="5" orient="horz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  <p15:guide id="9" orient="horz" pos="4247">
          <p15:clr>
            <a:srgbClr val="A4A3A4"/>
          </p15:clr>
        </p15:guide>
        <p15:guide id="10" orient="horz" pos="391">
          <p15:clr>
            <a:srgbClr val="A4A3A4"/>
          </p15:clr>
        </p15:guide>
        <p15:guide id="11" pos="211">
          <p15:clr>
            <a:srgbClr val="A4A3A4"/>
          </p15:clr>
        </p15:guide>
        <p15:guide id="12" pos="7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645"/>
    <a:srgbClr val="2BB957"/>
    <a:srgbClr val="663300"/>
    <a:srgbClr val="584300"/>
    <a:srgbClr val="EC5353"/>
    <a:srgbClr val="26A64E"/>
    <a:srgbClr val="CF6656"/>
    <a:srgbClr val="494545"/>
    <a:srgbClr val="FEEED7"/>
    <a:srgbClr val="EDB8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89778" autoAdjust="0"/>
  </p:normalViewPr>
  <p:slideViewPr>
    <p:cSldViewPr showGuides="1">
      <p:cViewPr varScale="1">
        <p:scale>
          <a:sx n="104" d="100"/>
          <a:sy n="104" d="100"/>
        </p:scale>
        <p:origin x="-1074" y="-84"/>
      </p:cViewPr>
      <p:guideLst>
        <p:guide orient="horz" pos="2160"/>
        <p:guide orient="horz"/>
        <p:guide orient="horz" pos="4110"/>
        <p:guide orient="horz" pos="4247"/>
        <p:guide orient="horz" pos="391"/>
        <p:guide pos="1345"/>
        <p:guide pos="4520"/>
        <p:guide pos="1572"/>
        <p:guide pos="211"/>
        <p:guide pos="74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0552C-A612-48F5-B7DB-43D7E4FD65C4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8CB92-E0AE-4029-AB7C-9C1C1D72E4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54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smtClean="0"/>
              <a:t>3</a:t>
            </a:r>
            <a:r>
              <a:rPr lang="ko-KR" altLang="en-US" dirty="0" smtClean="0"/>
              <a:t>매치에 따른 난이도 조절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상단 하단 위치에 따른 난이도 조절보다 </a:t>
            </a:r>
            <a:r>
              <a:rPr lang="en-US" altLang="ko-KR" dirty="0" smtClean="0"/>
              <a:t>3</a:t>
            </a:r>
            <a:r>
              <a:rPr lang="ko-KR" altLang="en-US" dirty="0" smtClean="0"/>
              <a:t>매치에 따른 난이도 조절을 먼저 고려 해야 된다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smtClean="0"/>
              <a:t>제안 부분 수정하기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err="1" smtClean="0"/>
              <a:t>넷마블</a:t>
            </a:r>
            <a:r>
              <a:rPr lang="ko-KR" altLang="en-US" dirty="0" smtClean="0"/>
              <a:t> 간단한 캐주얼 게임을 원한다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 err="1" smtClean="0"/>
              <a:t>클리어</a:t>
            </a:r>
            <a:r>
              <a:rPr lang="ko-KR" altLang="en-US" dirty="0" smtClean="0"/>
              <a:t> 조건에 따라 주로 사용되는 장애물 요소와 난이도 조절 요소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꽃피우기가 레벨 디자인 요소로 활용된다</a:t>
            </a:r>
            <a:r>
              <a:rPr lang="en-US" altLang="ko-KR" dirty="0" smtClean="0"/>
              <a:t>??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576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557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889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019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191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459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688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89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43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7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 smtClean="0"/>
              <a:t>클리어</a:t>
            </a:r>
            <a:r>
              <a:rPr lang="ko-KR" altLang="en-US" dirty="0" smtClean="0"/>
              <a:t> 미션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장애물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맵 디자인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err="1" smtClean="0"/>
              <a:t>헬퍼</a:t>
            </a:r>
            <a:r>
              <a:rPr lang="ko-KR" altLang="en-US" dirty="0" smtClean="0"/>
              <a:t> 아이템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특수 폭탄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625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73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844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431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7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80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열쇠 가두기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자물쇠 근처 장애물 배치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열쇠 이동 경로에 장애물 배치하기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아래쪽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좌우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열쇠 움직임 강제하기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열쇠 개수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모든 열쇠를 어렵게 </a:t>
            </a:r>
            <a:r>
              <a:rPr lang="ko-KR" altLang="en-US" dirty="0" err="1" smtClean="0"/>
              <a:t>배치하진</a:t>
            </a:r>
            <a:r>
              <a:rPr lang="ko-KR" altLang="en-US" dirty="0" smtClean="0"/>
              <a:t> 않는다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쉽게 떨어뜨릴 수 있는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정말 어려운 것</a:t>
            </a:r>
            <a:r>
              <a:rPr lang="en-US" altLang="ko-KR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가장 멀리 배치하기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 사이에 장애물이 많을 수록 난이도가 올라감</a:t>
            </a:r>
            <a:r>
              <a:rPr lang="en-US" altLang="ko-KR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이동 경로에 장애물 많이 배치하기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5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열쇠 가두기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자물쇠 근처 장애물 배치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열쇠 이동 경로에 장애물 배치하기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아래쪽</a:t>
            </a:r>
            <a:endParaRPr lang="en-US" altLang="ko-K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좌우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열쇠 움직임 강제하기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열쇠 개수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ko-KR" altLang="en-US" dirty="0" smtClean="0"/>
              <a:t>모든 열쇠를 어렵게 </a:t>
            </a:r>
            <a:r>
              <a:rPr lang="ko-KR" altLang="en-US" dirty="0" err="1" smtClean="0"/>
              <a:t>배치하진</a:t>
            </a:r>
            <a:r>
              <a:rPr lang="ko-KR" altLang="en-US" dirty="0" smtClean="0"/>
              <a:t> 않는다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쉽게 떨어뜨릴 수 있는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정말 어려운 것</a:t>
            </a:r>
            <a:r>
              <a:rPr lang="en-US" altLang="ko-KR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가장 멀리 배치하기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그 사이에 장애물이 많을 수록 난이도가 올라감</a:t>
            </a:r>
            <a:r>
              <a:rPr lang="en-US" altLang="ko-KR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 smtClean="0"/>
              <a:t>이동 경로에 장애물 많이 배치하기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C8CB92-E0AE-4029-AB7C-9C1C1D72E47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948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7944" y="6131396"/>
            <a:ext cx="2743200" cy="365125"/>
          </a:xfrm>
        </p:spPr>
        <p:txBody>
          <a:bodyPr/>
          <a:lstStyle/>
          <a:p>
            <a:fld id="{421CC242-1E53-4C9C-9A5E-54491FFCFBA5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7328" y="120436"/>
            <a:ext cx="3888432" cy="349062"/>
          </a:xfrm>
          <a:prstGeom prst="rect">
            <a:avLst/>
          </a:prstGeom>
          <a:noFill/>
        </p:spPr>
        <p:txBody>
          <a:bodyPr anchor="ctr"/>
          <a:lstStyle>
            <a:lvl1pPr marL="72000" algn="l" defTabSz="914400" rtl="0" eaLnBrk="1" latinLnBrk="1" hangingPunct="1">
              <a:lnSpc>
                <a:spcPct val="100000"/>
              </a:lnSpc>
              <a:defRPr lang="ko-KR" altLang="en-US" sz="2000" kern="1200" dirty="0">
                <a:gradFill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1"/>
                </a:gra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슬라이드 제목 쓰는 곳</a:t>
            </a:r>
            <a:r>
              <a:rPr lang="en-US" altLang="ko-KR" dirty="0" smtClean="0"/>
              <a:t>!!!!!</a:t>
            </a:r>
            <a:endParaRPr lang="ko-KR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-1" y="0"/>
            <a:ext cx="4710643" cy="62071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schemeClr val="accent4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lvl="0"/>
            <a:endParaRPr lang="ko-KR" altLang="en-US" sz="20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 userDrawn="1"/>
        </p:nvSpPr>
        <p:spPr>
          <a:xfrm>
            <a:off x="74630" y="188286"/>
            <a:ext cx="34350" cy="2133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0" y="0"/>
            <a:ext cx="0" cy="70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12009040" y="152400"/>
            <a:ext cx="0" cy="70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359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-1" y="1"/>
            <a:ext cx="4727849" cy="6206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lvl="0"/>
            <a:endParaRPr lang="ko-KR" altLang="en-US" sz="200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77944" y="6131396"/>
            <a:ext cx="2743200" cy="365125"/>
          </a:xfrm>
        </p:spPr>
        <p:txBody>
          <a:bodyPr/>
          <a:lstStyle/>
          <a:p>
            <a:fld id="{421CC242-1E53-4C9C-9A5E-54491FFCFBA5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335360" y="0"/>
            <a:ext cx="0" cy="70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11856640" y="0"/>
            <a:ext cx="0" cy="7056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 userDrawn="1"/>
        </p:nvGrpSpPr>
        <p:grpSpPr>
          <a:xfrm>
            <a:off x="145625" y="271626"/>
            <a:ext cx="3286079" cy="349062"/>
            <a:chOff x="145625" y="199618"/>
            <a:chExt cx="3286079" cy="349062"/>
          </a:xfrm>
          <a:solidFill>
            <a:srgbClr val="333645"/>
          </a:solidFill>
        </p:grpSpPr>
        <p:sp>
          <p:nvSpPr>
            <p:cNvPr id="28" name="모서리가 둥근 직사각형 27"/>
            <p:cNvSpPr/>
            <p:nvPr userDrawn="1"/>
          </p:nvSpPr>
          <p:spPr>
            <a:xfrm>
              <a:off x="145625" y="199618"/>
              <a:ext cx="45719" cy="34906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/>
            <p:cNvCxnSpPr/>
            <p:nvPr userDrawn="1"/>
          </p:nvCxnSpPr>
          <p:spPr>
            <a:xfrm>
              <a:off x="145625" y="548680"/>
              <a:ext cx="3286079" cy="0"/>
            </a:xfrm>
            <a:prstGeom prst="line">
              <a:avLst/>
            </a:prstGeom>
            <a:grpFill/>
            <a:ln w="25400">
              <a:solidFill>
                <a:srgbClr val="584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6114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>
            <a:outerShdw blurRad="127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2000" lvl="0"/>
            <a:endParaRPr lang="ko-KR" altLang="en-US" sz="2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9345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88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CC242-1E53-4C9C-9A5E-54491FFCFB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2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2.png"/><Relationship Id="rId5" Type="http://schemas.openxmlformats.org/officeDocument/2006/relationships/image" Target="../media/image19.png"/><Relationship Id="rId15" Type="http://schemas.openxmlformats.org/officeDocument/2006/relationships/image" Target="../media/image41.png"/><Relationship Id="rId10" Type="http://schemas.openxmlformats.org/officeDocument/2006/relationships/image" Target="../media/image21.png"/><Relationship Id="rId19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openxmlformats.org/officeDocument/2006/relationships/image" Target="../media/image37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2.png"/><Relationship Id="rId18" Type="http://schemas.openxmlformats.org/officeDocument/2006/relationships/image" Target="../media/image20.png"/><Relationship Id="rId3" Type="http://schemas.openxmlformats.org/officeDocument/2006/relationships/image" Target="../media/image19.png"/><Relationship Id="rId21" Type="http://schemas.openxmlformats.org/officeDocument/2006/relationships/image" Target="../media/image45.png"/><Relationship Id="rId7" Type="http://schemas.openxmlformats.org/officeDocument/2006/relationships/image" Target="../media/image39.png"/><Relationship Id="rId12" Type="http://schemas.openxmlformats.org/officeDocument/2006/relationships/image" Target="../media/image41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1.emf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8.png"/><Relationship Id="rId5" Type="http://schemas.openxmlformats.org/officeDocument/2006/relationships/image" Target="../media/image22.png"/><Relationship Id="rId15" Type="http://schemas.openxmlformats.org/officeDocument/2006/relationships/image" Target="../media/image50.png"/><Relationship Id="rId10" Type="http://schemas.openxmlformats.org/officeDocument/2006/relationships/image" Target="../media/image13.png"/><Relationship Id="rId19" Type="http://schemas.openxmlformats.org/officeDocument/2006/relationships/image" Target="../media/image37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14" Type="http://schemas.openxmlformats.org/officeDocument/2006/relationships/image" Target="../media/image49.png"/><Relationship Id="rId2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13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47.png"/><Relationship Id="rId5" Type="http://schemas.openxmlformats.org/officeDocument/2006/relationships/image" Target="../media/image55.emf"/><Relationship Id="rId10" Type="http://schemas.openxmlformats.org/officeDocument/2006/relationships/image" Target="../media/image41.png"/><Relationship Id="rId4" Type="http://schemas.openxmlformats.org/officeDocument/2006/relationships/image" Target="../media/image30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news20.busan.com/content/image/2015/06/16/20150616000146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40479" y="3340506"/>
            <a:ext cx="4911043" cy="344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그룹 97"/>
          <p:cNvGrpSpPr/>
          <p:nvPr/>
        </p:nvGrpSpPr>
        <p:grpSpPr>
          <a:xfrm>
            <a:off x="3377949" y="1412777"/>
            <a:ext cx="5436102" cy="1204761"/>
            <a:chOff x="5231904" y="2996952"/>
            <a:chExt cx="4440760" cy="847327"/>
          </a:xfrm>
        </p:grpSpPr>
        <p:sp>
          <p:nvSpPr>
            <p:cNvPr id="3" name="TextBox 2"/>
            <p:cNvSpPr txBox="1"/>
            <p:nvPr/>
          </p:nvSpPr>
          <p:spPr>
            <a:xfrm>
              <a:off x="5249582" y="3584522"/>
              <a:ext cx="4405405" cy="259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ko-KR" altLang="en-US" dirty="0" err="1" smtClean="0">
                  <a:latin typeface="a옛날사진관3" pitchFamily="18" charset="-127"/>
                  <a:ea typeface="a옛날사진관3" pitchFamily="18" charset="-127"/>
                </a:rPr>
                <a:t>클리어</a:t>
              </a:r>
              <a:r>
                <a:rPr lang="ko-KR" altLang="en-US" dirty="0" smtClean="0">
                  <a:latin typeface="a옛날사진관3" pitchFamily="18" charset="-127"/>
                  <a:ea typeface="a옛날사진관3" pitchFamily="18" charset="-127"/>
                </a:rPr>
                <a:t> 미션과</a:t>
              </a:r>
              <a:r>
                <a:rPr lang="en-US" altLang="ko-KR" dirty="0" smtClean="0">
                  <a:latin typeface="a옛날사진관3" pitchFamily="18" charset="-127"/>
                  <a:ea typeface="a옛날사진관3" pitchFamily="18" charset="-127"/>
                </a:rPr>
                <a:t>, </a:t>
              </a:r>
              <a:r>
                <a:rPr lang="ko-KR" altLang="en-US" dirty="0" smtClean="0">
                  <a:latin typeface="a옛날사진관3" pitchFamily="18" charset="-127"/>
                  <a:ea typeface="a옛날사진관3" pitchFamily="18" charset="-127"/>
                </a:rPr>
                <a:t>장애물 디자인</a:t>
              </a:r>
              <a:r>
                <a:rPr lang="en-US" altLang="ko-KR" dirty="0" smtClean="0">
                  <a:latin typeface="a옛날사진관3" pitchFamily="18" charset="-127"/>
                  <a:ea typeface="a옛날사진관3" pitchFamily="18" charset="-127"/>
                </a:rPr>
                <a:t>, </a:t>
              </a:r>
              <a:r>
                <a:rPr lang="ko-KR" altLang="en-US" dirty="0" smtClean="0">
                  <a:latin typeface="a옛날사진관3" pitchFamily="18" charset="-127"/>
                  <a:ea typeface="a옛날사진관3" pitchFamily="18" charset="-127"/>
                </a:rPr>
                <a:t>맵 디자인을 중심으로</a:t>
              </a:r>
              <a:endParaRPr lang="ko-KR" altLang="en-US" dirty="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31904" y="2996952"/>
              <a:ext cx="4440760" cy="454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1000"/>
                </a:spcBef>
              </a:pPr>
              <a:r>
                <a:rPr lang="ko-KR" altLang="en-US" sz="3600" b="1" dirty="0" err="1" smtClean="0">
                  <a:solidFill>
                    <a:srgbClr val="00B050"/>
                  </a:solidFill>
                  <a:latin typeface="a옛날사진관3" pitchFamily="18" charset="-127"/>
                  <a:ea typeface="a옛날사진관3" pitchFamily="18" charset="-127"/>
                </a:rPr>
                <a:t>포코포코</a:t>
              </a:r>
              <a:r>
                <a:rPr lang="ko-KR" altLang="en-US" sz="3600" b="1" dirty="0" smtClean="0">
                  <a:solidFill>
                    <a:srgbClr val="00B050"/>
                  </a:solidFill>
                  <a:latin typeface="a옛날사진관3" pitchFamily="18" charset="-127"/>
                  <a:ea typeface="a옛날사진관3" pitchFamily="18" charset="-127"/>
                </a:rPr>
                <a:t> 레벨 디자인 분석</a:t>
              </a:r>
              <a:endParaRPr lang="ko-KR" altLang="en-US" sz="3600" b="1" dirty="0">
                <a:solidFill>
                  <a:srgbClr val="00B050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9407970" y="6412047"/>
            <a:ext cx="2736702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10000"/>
              </a:lnSpc>
              <a:spcBef>
                <a:spcPts val="1000"/>
              </a:spcBef>
            </a:pPr>
            <a:r>
              <a:rPr lang="en-US" altLang="ko-KR" sz="1400" b="1" dirty="0" smtClean="0">
                <a:latin typeface="a옛날사진관3" pitchFamily="18" charset="-127"/>
                <a:ea typeface="a옛날사진관3" pitchFamily="18" charset="-127"/>
              </a:rPr>
              <a:t>SBS</a:t>
            </a:r>
            <a:r>
              <a:rPr lang="ko-KR" altLang="en-US" sz="1400" b="1" dirty="0" smtClean="0">
                <a:latin typeface="a옛날사진관3" pitchFamily="18" charset="-127"/>
                <a:ea typeface="a옛날사진관3" pitchFamily="18" charset="-127"/>
              </a:rPr>
              <a:t>게임아카데미 </a:t>
            </a:r>
            <a:r>
              <a:rPr lang="en-US" altLang="ko-KR" sz="1400" b="1" dirty="0" smtClean="0">
                <a:latin typeface="a옛날사진관3" pitchFamily="18" charset="-127"/>
                <a:ea typeface="a옛날사진관3" pitchFamily="18" charset="-127"/>
              </a:rPr>
              <a:t>11</a:t>
            </a:r>
            <a:r>
              <a:rPr lang="ko-KR" altLang="en-US" sz="1400" b="1" dirty="0" smtClean="0">
                <a:latin typeface="a옛날사진관3" pitchFamily="18" charset="-127"/>
                <a:ea typeface="a옛날사진관3" pitchFamily="18" charset="-127"/>
              </a:rPr>
              <a:t>기 이준형</a:t>
            </a:r>
            <a:endParaRPr lang="ko-KR" altLang="en-US" sz="1400" b="1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50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미션</a:t>
            </a:r>
            <a:r>
              <a:rPr lang="en-US" altLang="ko-KR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석판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 미션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796476"/>
            <a:ext cx="58826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디자인 방법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②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숨기기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1150047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석판을 여러 장애물 아래에 숨겨 놓고 유저에게 우선적으로 장애물을 파괴하도록 유도하는 설계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 진행 순서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파괴 →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 등장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→ 석판 파괴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숨기기로 활용되는 장애물들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점진적인 레벨 디자인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파괴를 어렵게 하기 위해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높여가며 배치하거나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 효과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지닌 장애물을 배치함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점차적으로 체력 증진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 효과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숨기기 기능을 활용한 독특한 오브젝트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랜덤박스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        )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오브젝트를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해야 석판이 등장하도록 설계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오브젝트 파괴를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어렵게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하기 위해 오브젝트의 체력이 감소할 때마다 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색깔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바뀌도록 설정함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기대효과 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점진적인 레벨 디자인이 가능함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하나의 스테이지에 다양한 장애물을 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2"/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경험하게 할 수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3764930" y="2944027"/>
            <a:ext cx="1538982" cy="432000"/>
            <a:chOff x="3258006" y="2944027"/>
            <a:chExt cx="1538982" cy="432000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65" t="49232" r="44706" b="44812"/>
            <a:stretch/>
          </p:blipFill>
          <p:spPr>
            <a:xfrm>
              <a:off x="3258006" y="2944027"/>
              <a:ext cx="399999" cy="432000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76" t="65105" r="44557" b="28951"/>
            <a:stretch/>
          </p:blipFill>
          <p:spPr>
            <a:xfrm>
              <a:off x="3827250" y="2944027"/>
              <a:ext cx="423959" cy="4320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299" t="31530" r="11403" b="61442"/>
            <a:stretch/>
          </p:blipFill>
          <p:spPr>
            <a:xfrm>
              <a:off x="4418988" y="2944027"/>
              <a:ext cx="378000" cy="432000"/>
            </a:xfrm>
            <a:prstGeom prst="rect">
              <a:avLst/>
            </a:prstGeom>
          </p:spPr>
        </p:pic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/>
          <a:srcRect l="1056" t="71181" r="87613" b="19692"/>
          <a:stretch/>
        </p:blipFill>
        <p:spPr>
          <a:xfrm>
            <a:off x="5572800" y="3796280"/>
            <a:ext cx="420000" cy="4320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520383" y="3411560"/>
            <a:ext cx="2858775" cy="76944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배치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석판을 장애물 밑에 숨겨서 우선적으로 장애물을 제거하도록 설계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20382" y="5397897"/>
            <a:ext cx="2858775" cy="12003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효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 장애물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파괴를 어렵게 하기 위해 체력이 높은 장애물이나 특수 효과를 지닌 장애물을 석판 위에 배치하여 난이도를 높임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75" name="그룹 74"/>
          <p:cNvGrpSpPr/>
          <p:nvPr/>
        </p:nvGrpSpPr>
        <p:grpSpPr>
          <a:xfrm>
            <a:off x="9379157" y="3376027"/>
            <a:ext cx="2459004" cy="3263731"/>
            <a:chOff x="8883318" y="3376027"/>
            <a:chExt cx="2459004" cy="3263731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76" t="14430" r="8472" b="21521"/>
            <a:stretch/>
          </p:blipFill>
          <p:spPr>
            <a:xfrm>
              <a:off x="9216090" y="3376027"/>
              <a:ext cx="2126232" cy="3263731"/>
            </a:xfrm>
            <a:prstGeom prst="rect">
              <a:avLst/>
            </a:prstGeom>
          </p:spPr>
        </p:pic>
        <p:cxnSp>
          <p:nvCxnSpPr>
            <p:cNvPr id="56" name="직선 화살표 연결선 55"/>
            <p:cNvCxnSpPr>
              <a:stCxn id="58" idx="1"/>
              <a:endCxn id="57" idx="3"/>
            </p:cNvCxnSpPr>
            <p:nvPr/>
          </p:nvCxnSpPr>
          <p:spPr>
            <a:xfrm flipH="1" flipV="1">
              <a:off x="8883319" y="3796281"/>
              <a:ext cx="387776" cy="1216895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61" idx="1"/>
              <a:endCxn id="59" idx="3"/>
            </p:cNvCxnSpPr>
            <p:nvPr/>
          </p:nvCxnSpPr>
          <p:spPr>
            <a:xfrm flipH="1" flipV="1">
              <a:off x="8883318" y="5998062"/>
              <a:ext cx="387776" cy="14794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/>
            <p:cNvGrpSpPr/>
            <p:nvPr/>
          </p:nvGrpSpPr>
          <p:grpSpPr>
            <a:xfrm>
              <a:off x="9271094" y="4869160"/>
              <a:ext cx="2016225" cy="1717457"/>
              <a:chOff x="9271094" y="4869160"/>
              <a:chExt cx="2016225" cy="1717457"/>
            </a:xfrm>
          </p:grpSpPr>
          <p:sp>
            <p:nvSpPr>
              <p:cNvPr id="58" name="직사각형 57"/>
              <p:cNvSpPr/>
              <p:nvPr/>
            </p:nvSpPr>
            <p:spPr>
              <a:xfrm>
                <a:off x="9271095" y="4869160"/>
                <a:ext cx="2016224" cy="288032"/>
              </a:xfrm>
              <a:prstGeom prst="rect">
                <a:avLst/>
              </a:prstGeom>
              <a:noFill/>
              <a:ln w="254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9271094" y="5705386"/>
                <a:ext cx="2016224" cy="881231"/>
              </a:xfrm>
              <a:prstGeom prst="rect">
                <a:avLst/>
              </a:prstGeom>
              <a:noFill/>
              <a:ln w="25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87" name="그룹 86"/>
          <p:cNvGrpSpPr/>
          <p:nvPr/>
        </p:nvGrpSpPr>
        <p:grpSpPr>
          <a:xfrm>
            <a:off x="3896383" y="1988840"/>
            <a:ext cx="5800017" cy="601924"/>
            <a:chOff x="3696804" y="2027936"/>
            <a:chExt cx="5800017" cy="601924"/>
          </a:xfrm>
        </p:grpSpPr>
        <p:sp>
          <p:nvSpPr>
            <p:cNvPr id="8" name="직사각형 7"/>
            <p:cNvSpPr/>
            <p:nvPr/>
          </p:nvSpPr>
          <p:spPr>
            <a:xfrm>
              <a:off x="3696804" y="2027936"/>
              <a:ext cx="5800017" cy="6019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3791559" y="2109540"/>
              <a:ext cx="5610950" cy="436372"/>
              <a:chOff x="3791559" y="2109540"/>
              <a:chExt cx="5610950" cy="436372"/>
            </a:xfrm>
          </p:grpSpPr>
          <p:pic>
            <p:nvPicPr>
              <p:cNvPr id="46" name="그림 4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00" t="43700" r="56300" b="50478"/>
              <a:stretch/>
            </p:blipFill>
            <p:spPr>
              <a:xfrm>
                <a:off x="6097431" y="2113599"/>
                <a:ext cx="389557" cy="432000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65" t="49232" r="44706" b="44812"/>
              <a:stretch/>
            </p:blipFill>
            <p:spPr>
              <a:xfrm>
                <a:off x="3791559" y="2109540"/>
                <a:ext cx="399999" cy="432000"/>
              </a:xfrm>
              <a:prstGeom prst="rect">
                <a:avLst/>
              </a:prstGeom>
            </p:spPr>
          </p:pic>
          <p:pic>
            <p:nvPicPr>
              <p:cNvPr id="50" name="그림 49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76" t="65105" r="44557" b="28951"/>
              <a:stretch/>
            </p:blipFill>
            <p:spPr>
              <a:xfrm>
                <a:off x="4360803" y="2109540"/>
                <a:ext cx="423959" cy="432000"/>
              </a:xfrm>
              <a:prstGeom prst="rect">
                <a:avLst/>
              </a:prstGeom>
            </p:spPr>
          </p:pic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299" t="31530" r="11403" b="61442"/>
              <a:stretch/>
            </p:blipFill>
            <p:spPr>
              <a:xfrm>
                <a:off x="4952541" y="2109540"/>
                <a:ext cx="378000" cy="432000"/>
              </a:xfrm>
              <a:prstGeom prst="rect">
                <a:avLst/>
              </a:prstGeom>
            </p:spPr>
          </p:pic>
          <p:pic>
            <p:nvPicPr>
              <p:cNvPr id="52" name="그림 51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15" t="71242" r="66154" b="22942"/>
              <a:stretch/>
            </p:blipFill>
            <p:spPr>
              <a:xfrm>
                <a:off x="5503921" y="2110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072" t="49441" r="55372" b="44781"/>
              <a:stretch/>
            </p:blipFill>
            <p:spPr>
              <a:xfrm>
                <a:off x="6654144" y="2110886"/>
                <a:ext cx="432000" cy="432000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11"/>
              <a:srcRect l="270" t="46139" r="88557" b="45004"/>
              <a:stretch/>
            </p:blipFill>
            <p:spPr>
              <a:xfrm>
                <a:off x="7253131" y="2109540"/>
                <a:ext cx="429101" cy="432000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11"/>
              <a:srcRect l="65683" t="45701" r="23254" b="44839"/>
              <a:stretch/>
            </p:blipFill>
            <p:spPr>
              <a:xfrm>
                <a:off x="7849219" y="2113912"/>
                <a:ext cx="397823" cy="432000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 rotWithShape="1">
              <a:blip r:embed="rId11"/>
              <a:srcRect l="21835" t="71787" r="66987" b="19153"/>
              <a:stretch/>
            </p:blipFill>
            <p:spPr>
              <a:xfrm>
                <a:off x="8411231" y="2109540"/>
                <a:ext cx="419727" cy="432000"/>
              </a:xfrm>
              <a:prstGeom prst="rect">
                <a:avLst/>
              </a:prstGeom>
            </p:spPr>
          </p:pic>
          <p:pic>
            <p:nvPicPr>
              <p:cNvPr id="85" name="그림 84"/>
              <p:cNvPicPr>
                <a:picLocks noChangeAspect="1"/>
              </p:cNvPicPr>
              <p:nvPr/>
            </p:nvPicPr>
            <p:blipFill rotWithShape="1">
              <a:blip r:embed="rId12"/>
              <a:srcRect l="11740" t="51451" r="77317" b="39081"/>
              <a:stretch/>
            </p:blipFill>
            <p:spPr>
              <a:xfrm>
                <a:off x="8987637" y="2109540"/>
                <a:ext cx="414872" cy="432000"/>
              </a:xfrm>
              <a:prstGeom prst="rect">
                <a:avLst/>
              </a:prstGeom>
            </p:spPr>
          </p:pic>
        </p:grpSp>
      </p:grpSp>
      <p:grpSp>
        <p:nvGrpSpPr>
          <p:cNvPr id="104" name="그룹 103"/>
          <p:cNvGrpSpPr/>
          <p:nvPr/>
        </p:nvGrpSpPr>
        <p:grpSpPr>
          <a:xfrm>
            <a:off x="2747700" y="3452010"/>
            <a:ext cx="2216976" cy="438370"/>
            <a:chOff x="2747700" y="3452010"/>
            <a:chExt cx="2216976" cy="438370"/>
          </a:xfrm>
        </p:grpSpPr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72" t="49441" r="55372" b="44781"/>
            <a:stretch/>
          </p:blipFill>
          <p:spPr>
            <a:xfrm>
              <a:off x="3359744" y="3458380"/>
              <a:ext cx="432000" cy="43200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5" t="71242" r="66154" b="22942"/>
            <a:stretch/>
          </p:blipFill>
          <p:spPr>
            <a:xfrm>
              <a:off x="2747700" y="3458380"/>
              <a:ext cx="432000" cy="432000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 rotWithShape="1">
            <a:blip r:embed="rId11"/>
            <a:srcRect l="270" t="46139" r="88557" b="45004"/>
            <a:stretch/>
          </p:blipFill>
          <p:spPr>
            <a:xfrm>
              <a:off x="3970765" y="3452010"/>
              <a:ext cx="429101" cy="432000"/>
            </a:xfrm>
            <a:prstGeom prst="rect">
              <a:avLst/>
            </a:prstGeom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11"/>
            <a:srcRect l="65683" t="45701" r="23254" b="44839"/>
            <a:stretch/>
          </p:blipFill>
          <p:spPr>
            <a:xfrm>
              <a:off x="4566853" y="3456382"/>
              <a:ext cx="397823" cy="43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3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미션</a:t>
            </a:r>
            <a:r>
              <a:rPr lang="en-US" altLang="ko-KR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동전 석판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60" y="796476"/>
            <a:ext cx="35568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2-1.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동전 석판 찾기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82913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장애물과 항상 같이 등장하는 미션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600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 스테이지 이후 자주 등장하는 메인 미션 중 하나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등장 시기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656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석판에 특수 효과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성장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붙은 장애물로써 전체적인 레벨 디자인 또한 석판과 동일하다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따른 다양화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겹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겹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겹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오브젝트에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숨기기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숨기기로 활용되는 오브젝트도 동일함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(P.12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참고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떨어지는 블록이 </a:t>
            </a:r>
            <a:r>
              <a:rPr lang="ko-KR" altLang="en-US" sz="1600" b="1" dirty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멈추는 구간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설정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구간의 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두께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조정하여 난이도를 조절함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또한 멈추는 구간의 장애물 체력이 높고 파괴 방법이 어려울 수록 난이도가 올라감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356204" y="897601"/>
            <a:ext cx="4971837" cy="542483"/>
            <a:chOff x="3934665" y="734225"/>
            <a:chExt cx="4971837" cy="542483"/>
          </a:xfrm>
        </p:grpSpPr>
        <p:sp>
          <p:nvSpPr>
            <p:cNvPr id="27" name="TextBox 26"/>
            <p:cNvSpPr txBox="1"/>
            <p:nvPr/>
          </p:nvSpPr>
          <p:spPr>
            <a:xfrm>
              <a:off x="4431852" y="805981"/>
              <a:ext cx="11600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: </a:t>
              </a:r>
              <a:r>
                <a:rPr lang="ko-KR" altLang="en-US" sz="1400" dirty="0" err="1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진흙판</a:t>
              </a:r>
              <a:r>
                <a:rPr lang="ko-KR" altLang="en-US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1</a:t>
              </a:r>
              <a:r>
                <a:rPr lang="ko-KR" altLang="en-US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겹</a:t>
              </a:r>
              <a:endPara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/>
            <a:srcRect l="72554" t="45764" r="15665" b="44875"/>
            <a:stretch/>
          </p:blipFill>
          <p:spPr>
            <a:xfrm>
              <a:off x="7216794" y="734225"/>
              <a:ext cx="529616" cy="540000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3"/>
            <a:srcRect l="50601" t="62871" r="37497" b="27729"/>
            <a:stretch/>
          </p:blipFill>
          <p:spPr>
            <a:xfrm>
              <a:off x="5591944" y="736708"/>
              <a:ext cx="532766" cy="5400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/>
            <a:srcRect l="50817" t="88871" r="37535" b="1618"/>
            <a:stretch/>
          </p:blipFill>
          <p:spPr>
            <a:xfrm>
              <a:off x="3934665" y="736708"/>
              <a:ext cx="515342" cy="540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6089131" y="796476"/>
              <a:ext cx="11600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: </a:t>
              </a:r>
              <a:r>
                <a:rPr lang="ko-KR" altLang="en-US" sz="1400" dirty="0" err="1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진흙판</a:t>
              </a:r>
              <a:r>
                <a:rPr lang="ko-KR" altLang="en-US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1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2</a:t>
              </a:r>
              <a:r>
                <a:rPr lang="ko-KR" altLang="en-US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겹</a:t>
              </a:r>
              <a:endPara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746410" y="805981"/>
              <a:ext cx="11600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: </a:t>
              </a:r>
              <a:r>
                <a:rPr lang="ko-KR" altLang="en-US" sz="1400" dirty="0" err="1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진흙판</a:t>
              </a:r>
              <a:r>
                <a:rPr lang="ko-KR" altLang="en-US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 </a:t>
              </a:r>
              <a:r>
                <a:rPr lang="en-US" altLang="ko-KR" sz="1400" dirty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3</a:t>
              </a:r>
              <a:r>
                <a:rPr lang="ko-KR" altLang="en-US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겹</a:t>
              </a:r>
              <a:endPara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275217" y="2479465"/>
            <a:ext cx="2578174" cy="360780"/>
            <a:chOff x="3275217" y="2479465"/>
            <a:chExt cx="2578174" cy="360780"/>
          </a:xfrm>
        </p:grpSpPr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3"/>
            <a:srcRect l="72554" t="45764" r="15665" b="44875"/>
            <a:stretch/>
          </p:blipFill>
          <p:spPr>
            <a:xfrm>
              <a:off x="5500314" y="2479465"/>
              <a:ext cx="353077" cy="360000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3"/>
            <a:srcRect l="50601" t="62871" r="37497" b="27729"/>
            <a:stretch/>
          </p:blipFill>
          <p:spPr>
            <a:xfrm>
              <a:off x="4424992" y="2479465"/>
              <a:ext cx="355177" cy="36000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3"/>
            <a:srcRect l="50817" t="88871" r="37535" b="1618"/>
            <a:stretch/>
          </p:blipFill>
          <p:spPr>
            <a:xfrm>
              <a:off x="3275217" y="2480245"/>
              <a:ext cx="343561" cy="360000"/>
            </a:xfrm>
            <a:prstGeom prst="rect">
              <a:avLst/>
            </a:prstGeom>
          </p:spPr>
        </p:pic>
        <p:cxnSp>
          <p:nvCxnSpPr>
            <p:cNvPr id="71" name="직선 화살표 연결선 70"/>
            <p:cNvCxnSpPr>
              <a:stCxn id="70" idx="3"/>
              <a:endCxn id="69" idx="1"/>
            </p:cNvCxnSpPr>
            <p:nvPr/>
          </p:nvCxnSpPr>
          <p:spPr>
            <a:xfrm flipV="1">
              <a:off x="3618778" y="2659465"/>
              <a:ext cx="806214" cy="78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69" idx="3"/>
              <a:endCxn id="68" idx="1"/>
            </p:cNvCxnSpPr>
            <p:nvPr/>
          </p:nvCxnSpPr>
          <p:spPr>
            <a:xfrm>
              <a:off x="4780169" y="2659465"/>
              <a:ext cx="72014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334879"/>
              </p:ext>
            </p:extLst>
          </p:nvPr>
        </p:nvGraphicFramePr>
        <p:xfrm>
          <a:off x="8961146" y="1591819"/>
          <a:ext cx="26361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7224">
                  <a:extLst>
                    <a:ext uri="{9D8B030D-6E8A-4147-A177-3AD203B41FA5}">
                      <a16:colId xmlns="" xmlns:a16="http://schemas.microsoft.com/office/drawing/2014/main" val="143172725"/>
                    </a:ext>
                  </a:extLst>
                </a:gridCol>
                <a:gridCol w="5272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27224">
                  <a:extLst>
                    <a:ext uri="{9D8B030D-6E8A-4147-A177-3AD203B41FA5}">
                      <a16:colId xmlns="" xmlns:a16="http://schemas.microsoft.com/office/drawing/2014/main" val="727082281"/>
                    </a:ext>
                  </a:extLst>
                </a:gridCol>
                <a:gridCol w="527224">
                  <a:extLst>
                    <a:ext uri="{9D8B030D-6E8A-4147-A177-3AD203B41FA5}">
                      <a16:colId xmlns="" xmlns:a16="http://schemas.microsoft.com/office/drawing/2014/main" val="2129079346"/>
                    </a:ext>
                  </a:extLst>
                </a:gridCol>
                <a:gridCol w="527224">
                  <a:extLst>
                    <a:ext uri="{9D8B030D-6E8A-4147-A177-3AD203B41FA5}">
                      <a16:colId xmlns="" xmlns:a16="http://schemas.microsoft.com/office/drawing/2014/main" val="407234122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분류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겹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겹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겹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특수효과</a:t>
                      </a:r>
                      <a:endParaRPr lang="en-US" altLang="ko-KR" sz="12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기본 석판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진흙판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>
                          <a:solidFill>
                            <a:srgbClr val="FF0000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성장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9562381" y="2064841"/>
            <a:ext cx="390594" cy="3960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3"/>
          <a:srcRect l="50817" t="88871" r="37535" b="1618"/>
          <a:stretch/>
        </p:blipFill>
        <p:spPr>
          <a:xfrm>
            <a:off x="9568719" y="2537863"/>
            <a:ext cx="377917" cy="3960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42" t="55153" r="22713" b="39264"/>
          <a:stretch/>
        </p:blipFill>
        <p:spPr>
          <a:xfrm>
            <a:off x="10076256" y="2064841"/>
            <a:ext cx="405900" cy="39600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/>
          <a:srcRect l="50601" t="62871" r="37497" b="27729"/>
          <a:stretch/>
        </p:blipFill>
        <p:spPr>
          <a:xfrm>
            <a:off x="10083858" y="2537863"/>
            <a:ext cx="390695" cy="39600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6" t="62553" r="77360" b="28826"/>
          <a:stretch/>
        </p:blipFill>
        <p:spPr>
          <a:xfrm>
            <a:off x="10601241" y="2064841"/>
            <a:ext cx="406154" cy="3960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3"/>
          <a:srcRect l="72554" t="45764" r="15665" b="44875"/>
          <a:stretch/>
        </p:blipFill>
        <p:spPr>
          <a:xfrm>
            <a:off x="10609429" y="2537863"/>
            <a:ext cx="388385" cy="39600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961145" y="3040441"/>
            <a:ext cx="2742211" cy="9541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성장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 턴마다 </a:t>
            </a:r>
            <a:r>
              <a:rPr lang="ko-KR" altLang="en-US" sz="1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진흙판이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피해를 받지 않으면 정해진 우선순위에 따라 </a:t>
            </a:r>
            <a:r>
              <a:rPr lang="ko-KR" altLang="en-US" sz="1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진흙판의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두께가 하나씩 두꺼워지는 효과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3"/>
          <a:stretch/>
        </p:blipFill>
        <p:spPr>
          <a:xfrm>
            <a:off x="6325659" y="4071570"/>
            <a:ext cx="2539935" cy="267140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82"/>
          <a:stretch/>
        </p:blipFill>
        <p:spPr>
          <a:xfrm>
            <a:off x="716207" y="4077072"/>
            <a:ext cx="2571481" cy="267140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3487897" y="4601946"/>
            <a:ext cx="2403697" cy="677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멈춤 구간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2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겹과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구멍 폭탄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풀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콘크리트를 배치하여 막힘 구간 형성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716207" y="4645224"/>
            <a:ext cx="2571481" cy="5905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6304181" y="4612160"/>
            <a:ext cx="295875" cy="2003646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703736" y="5508653"/>
            <a:ext cx="2571481" cy="584644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3494289" y="5459718"/>
            <a:ext cx="2403697" cy="67710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멈춤 구간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진흙판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2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겹과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덤불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풀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콘크리트를 활용하여 멈춤 구간 형성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6646605" y="4652285"/>
            <a:ext cx="889555" cy="1963521"/>
          </a:xfrm>
          <a:prstGeom prst="rect">
            <a:avLst/>
          </a:prstGeom>
          <a:solidFill>
            <a:srgbClr val="FFFF00">
              <a:alpha val="4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7542548" y="5204000"/>
            <a:ext cx="550605" cy="1411806"/>
          </a:xfrm>
          <a:prstGeom prst="rect">
            <a:avLst/>
          </a:prstGeom>
          <a:solidFill>
            <a:srgbClr val="FFFF00">
              <a:alpha val="4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8093460" y="5798272"/>
            <a:ext cx="836105" cy="817534"/>
          </a:xfrm>
          <a:prstGeom prst="rect">
            <a:avLst/>
          </a:prstGeom>
          <a:solidFill>
            <a:srgbClr val="FFFF00">
              <a:alpha val="4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9299659" y="5295491"/>
            <a:ext cx="2403697" cy="104644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멈춤 구간이 두꺼운 예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모든 영역이 멈춤 구간으로 형성 돼 있어 난이도가 매우 높음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구간의 </a:t>
            </a:r>
            <a:r>
              <a:rPr lang="ko-KR" altLang="en-US" sz="12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클리어를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돕기 위해 </a:t>
            </a:r>
            <a:r>
              <a:rPr lang="ko-KR" altLang="en-US" sz="1200" b="1" dirty="0" err="1" smtClean="0">
                <a:solidFill>
                  <a:srgbClr val="00B0F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헬퍼</a:t>
            </a:r>
            <a:r>
              <a:rPr lang="ko-KR" altLang="en-US" sz="1200" b="1" dirty="0" smtClean="0">
                <a:solidFill>
                  <a:srgbClr val="00B0F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아이템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배치돼 있음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cxnSp>
        <p:nvCxnSpPr>
          <p:cNvPr id="99" name="직선 화살표 연결선 98"/>
          <p:cNvCxnSpPr>
            <a:stCxn id="84" idx="1"/>
            <a:endCxn id="85" idx="3"/>
          </p:cNvCxnSpPr>
          <p:nvPr/>
        </p:nvCxnSpPr>
        <p:spPr>
          <a:xfrm flipH="1">
            <a:off x="3287688" y="4940500"/>
            <a:ext cx="200209" cy="1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>
            <a:stCxn id="92" idx="1"/>
            <a:endCxn id="91" idx="3"/>
          </p:cNvCxnSpPr>
          <p:nvPr/>
        </p:nvCxnSpPr>
        <p:spPr>
          <a:xfrm flipH="1">
            <a:off x="3275217" y="5798272"/>
            <a:ext cx="219072" cy="2703"/>
          </a:xfrm>
          <a:prstGeom prst="straightConnector1">
            <a:avLst/>
          </a:prstGeom>
          <a:ln w="1905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96" idx="1"/>
          </p:cNvCxnSpPr>
          <p:nvPr/>
        </p:nvCxnSpPr>
        <p:spPr>
          <a:xfrm flipH="1">
            <a:off x="8929565" y="5818711"/>
            <a:ext cx="370094" cy="148838"/>
          </a:xfrm>
          <a:prstGeom prst="straightConnector1">
            <a:avLst/>
          </a:prstGeom>
          <a:ln w="1905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 미션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62" name="타원 61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64" name="타원 63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61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미션</a:t>
            </a:r>
            <a:r>
              <a:rPr lang="en-US" altLang="ko-KR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열쇠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796476"/>
            <a:ext cx="58826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2-1.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 떨어뜨리기 미션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52851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열쇠를 맵 하단에 위치한 자물쇠까지 떨어뜨리는 미션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디자인 방법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열쇠를 특정 장애물 안에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가두기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열쇠와 자물쇠를 장애물들로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둘러 싸기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 경로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장애물 배치하기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 움직임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강제하기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복합 미션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제안하기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+mj-lt"/>
              <a:buAutoNum type="arabicPeriod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모든 열쇠를 어렵게 배치하지는 않는다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우선적으로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쉽게 떨어뜨릴 수 있는 열쇠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와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떨어뜨리기가 어려운 열쇠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구분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떨어뜨리기 어려운 열쇠의 특징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lvl="1"/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플레이 위치에서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멀리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떨어져 있음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 사이에 장애물의 수가 많거나 파괴하기 까다로울 수록 난이도가 올라감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AutoNum type="arabicPeriod" startAt="2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 경로에 장애물이 많이 배치돼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 경로에 장애물의 수가 많거나 파괴하기 까다로울 수록 난이도가 올라감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28" b="-1"/>
          <a:stretch/>
        </p:blipFill>
        <p:spPr>
          <a:xfrm>
            <a:off x="6240016" y="1979189"/>
            <a:ext cx="2654326" cy="35380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82374" y="2730253"/>
            <a:ext cx="2729488" cy="677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장애물에 가두기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열쇠를 특정 장애물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바위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가둠으로써 열쇠 확보가 어렵도록 디자인함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9624" y="5767509"/>
            <a:ext cx="2729488" cy="861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좌우 움직임 강제하기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열쇠를 자물쇠까지 떨어뜨리기 위해선 열쇠를 좌측으로 스위치 하도록 </a:t>
            </a:r>
            <a:r>
              <a:rPr lang="ko-KR" altLang="en-US" sz="12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맵이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디자인됨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192344" y="3576638"/>
            <a:ext cx="2729488" cy="10464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이동경로 장애물 배치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열쇠가 이동하는 경로에 장애물을 배치해 난이도 조절을 함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</a:t>
            </a:r>
            <a:r>
              <a:rPr lang="ko-KR" altLang="en-US" sz="12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파괴방법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어렵고 체력이 높을 수록 난이도가 올라감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92344" y="4871482"/>
            <a:ext cx="2729488" cy="86177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자물쇠에 장애물 둘러싸기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자물쇠 앞을 체력이 높은 장애물로 가로막아 열쇠의 움직임 뿐만 아니라 진행 경로까지 </a:t>
            </a:r>
            <a:r>
              <a:rPr lang="ko-KR" altLang="en-US" sz="12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신경쓰도록</a:t>
            </a:r>
            <a:r>
              <a:rPr lang="ko-KR" altLang="en-US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디자인함</a:t>
            </a:r>
            <a:r>
              <a:rPr lang="en-US" altLang="ko-KR" sz="12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9575010" y="1716136"/>
            <a:ext cx="1944216" cy="738664"/>
            <a:chOff x="1199456" y="4130495"/>
            <a:chExt cx="1944216" cy="738664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/>
            <a:srcRect l="71450" t="54347" r="19463" b="37235"/>
            <a:stretch/>
          </p:blipFill>
          <p:spPr>
            <a:xfrm>
              <a:off x="1906414" y="4268910"/>
              <a:ext cx="550231" cy="54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/>
            <a:srcRect l="20225" t="53878" r="71283" b="37396"/>
            <a:stretch/>
          </p:blipFill>
          <p:spPr>
            <a:xfrm>
              <a:off x="2547717" y="4265607"/>
              <a:ext cx="495936" cy="540000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199456" y="4130495"/>
              <a:ext cx="1944216" cy="738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endPara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endPara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pic>
          <p:nvPicPr>
            <p:cNvPr id="26" name="Picture 3" descr="F:\SBS게임아카데미\포코포코 분석서\맵 디자인\직사각형\직사각형 (13)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59" t="32554" r="1532" b="61976"/>
            <a:stretch/>
          </p:blipFill>
          <p:spPr bwMode="auto">
            <a:xfrm>
              <a:off x="1281708" y="4265607"/>
              <a:ext cx="533634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직사각형 26"/>
          <p:cNvSpPr/>
          <p:nvPr/>
        </p:nvSpPr>
        <p:spPr>
          <a:xfrm>
            <a:off x="6251029" y="3933056"/>
            <a:ext cx="637059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>
            <a:stCxn id="27" idx="2"/>
          </p:cNvCxnSpPr>
          <p:nvPr/>
        </p:nvCxnSpPr>
        <p:spPr>
          <a:xfrm flipH="1">
            <a:off x="6290449" y="4221088"/>
            <a:ext cx="279110" cy="15464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8040216" y="3327743"/>
            <a:ext cx="236193" cy="3172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029951" y="3660831"/>
            <a:ext cx="266208" cy="1423084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1" idx="3"/>
            <a:endCxn id="17" idx="1"/>
          </p:cNvCxnSpPr>
          <p:nvPr/>
        </p:nvCxnSpPr>
        <p:spPr>
          <a:xfrm flipV="1">
            <a:off x="8276409" y="3068807"/>
            <a:ext cx="905965" cy="4175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17" idx="0"/>
            <a:endCxn id="25" idx="2"/>
          </p:cNvCxnSpPr>
          <p:nvPr/>
        </p:nvCxnSpPr>
        <p:spPr>
          <a:xfrm flipV="1">
            <a:off x="10547118" y="2454800"/>
            <a:ext cx="0" cy="275453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2" idx="3"/>
            <a:endCxn id="19" idx="1"/>
          </p:cNvCxnSpPr>
          <p:nvPr/>
        </p:nvCxnSpPr>
        <p:spPr>
          <a:xfrm flipV="1">
            <a:off x="8296159" y="4099858"/>
            <a:ext cx="896185" cy="272515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549031" y="5099722"/>
            <a:ext cx="2356324" cy="410240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7" idx="3"/>
            <a:endCxn id="20" idx="1"/>
          </p:cNvCxnSpPr>
          <p:nvPr/>
        </p:nvCxnSpPr>
        <p:spPr>
          <a:xfrm flipV="1">
            <a:off x="8905355" y="5302369"/>
            <a:ext cx="286989" cy="247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7713952" y="2263522"/>
            <a:ext cx="830320" cy="433093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6290448" y="1079004"/>
            <a:ext cx="2901896" cy="67710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복합 미션 제안하기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 떨어뜨리기 뿐만 아니라 석판 부수기 미션도 같이 제안하여 난이도를 높임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2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52" name="직선 화살표 연결선 51"/>
          <p:cNvCxnSpPr>
            <a:stCxn id="49" idx="0"/>
          </p:cNvCxnSpPr>
          <p:nvPr/>
        </p:nvCxnSpPr>
        <p:spPr>
          <a:xfrm flipV="1">
            <a:off x="8129112" y="1771919"/>
            <a:ext cx="0" cy="49160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 미션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57" name="타원 56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9" name="타원 58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80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미션</a:t>
            </a:r>
            <a:r>
              <a:rPr lang="en-US" altLang="ko-KR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b="1" dirty="0" err="1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꿀통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796476"/>
            <a:ext cx="345638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2-2. 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꿀통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떨어뜨리기 미션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64599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벌집을 파괴해 그 안의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꿀통을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맵 하단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꿀통함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까지 떨어뜨리는 미션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전반적인 레벨 디자인 방법은 열쇠 떨어뜨리기 미션과 동일함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① 벌집을 장애물에 가두기 ② 장애물로 둘러 싸기 ③ 이동경로에 장애물 배치하기 ④ 복합 미션 제안하기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벌집이 이미 장애물을 내포하고 있으므로 난이도가 높고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디자인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어려움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벌집이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데미지를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입을 때마다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방해 오브젝트를 생성하므로 체력 설정이 난이도 조절에 직접적인 영향을 미침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동물 블록과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많이 인접할 수록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꿀이 많이 생성되므로 벌집의 배치에 따라 난이도가 조절됨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대체적으로 여러 오브젝트 사이에 벌집을 배치하여 너무 많은 꿀이 생성되는 것을 제한하고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너무 다양한 장애물들과 함께 사용되는 것을 자제하여 시각적으로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난잡해지는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분위기를 막음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0200456" y="1410022"/>
            <a:ext cx="1847490" cy="738664"/>
            <a:chOff x="3672446" y="5273345"/>
            <a:chExt cx="1847490" cy="738664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/>
            <a:srcRect t="53066" r="88265" b="37440"/>
            <a:stretch/>
          </p:blipFill>
          <p:spPr>
            <a:xfrm>
              <a:off x="4387152" y="5372677"/>
              <a:ext cx="514804" cy="540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4"/>
            <a:srcRect l="43473" t="42270" r="43703" b="45959"/>
            <a:stretch/>
          </p:blipFill>
          <p:spPr>
            <a:xfrm>
              <a:off x="4973743" y="5372677"/>
              <a:ext cx="451394" cy="540000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5"/>
            <a:srcRect l="44578" t="69251" r="43404" b="21368"/>
            <a:stretch/>
          </p:blipFill>
          <p:spPr>
            <a:xfrm>
              <a:off x="3781831" y="5372677"/>
              <a:ext cx="533534" cy="5400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3672446" y="5273345"/>
              <a:ext cx="1847490" cy="738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endPara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  <a:p>
              <a:endPara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7226705" y="5259128"/>
            <a:ext cx="3192751" cy="6771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벌집의 배치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동물 블록과 인접한 위치에 배치할 경우 많은 꿀을 생산해 진행을 방해할 수 있음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159662" y="3731155"/>
            <a:ext cx="1913002" cy="86177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벌집의 배치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오브젝트 사이에 배치할 경우 너무 많은 꿀이 생성되는 것을 제한할 수 있음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204308" y="1412776"/>
            <a:ext cx="2881052" cy="3725781"/>
            <a:chOff x="7394162" y="1427292"/>
            <a:chExt cx="2881052" cy="372578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6559" y="1427292"/>
              <a:ext cx="2858655" cy="3725781"/>
            </a:xfrm>
            <a:prstGeom prst="rect">
              <a:avLst/>
            </a:prstGeom>
          </p:spPr>
        </p:pic>
        <p:sp>
          <p:nvSpPr>
            <p:cNvPr id="54" name="직사각형 53"/>
            <p:cNvSpPr/>
            <p:nvPr/>
          </p:nvSpPr>
          <p:spPr>
            <a:xfrm>
              <a:off x="8041803" y="3698746"/>
              <a:ext cx="357891" cy="3600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9303626" y="3384401"/>
              <a:ext cx="334067" cy="30631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8703147" y="4000500"/>
              <a:ext cx="297026" cy="318909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9000173" y="3698746"/>
              <a:ext cx="303453" cy="306318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9637693" y="3081265"/>
              <a:ext cx="299195" cy="303136"/>
            </a:xfrm>
            <a:prstGeom prst="rect">
              <a:avLst/>
            </a:pr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936888" y="2780927"/>
              <a:ext cx="334067" cy="30033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94162" y="3357540"/>
              <a:ext cx="309316" cy="360040"/>
            </a:xfrm>
            <a:prstGeom prst="rect">
              <a:avLst/>
            </a:prstGeom>
            <a:noFill/>
            <a:ln w="254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7226705" y="6056807"/>
            <a:ext cx="3192751" cy="67710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떨어뜨리기 어려운 위치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꿀통의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이동 경로에 많은 장애물을 배치하여 </a:t>
            </a:r>
            <a:r>
              <a:rPr lang="ko-KR" altLang="en-US" sz="12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꿀통함까지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떨어뜨리기 어렵도록 디자인함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cxnSp>
        <p:nvCxnSpPr>
          <p:cNvPr id="55" name="직선 화살표 연결선 54"/>
          <p:cNvCxnSpPr>
            <a:stCxn id="54" idx="2"/>
          </p:cNvCxnSpPr>
          <p:nvPr/>
        </p:nvCxnSpPr>
        <p:spPr>
          <a:xfrm flipH="1">
            <a:off x="8030894" y="4044270"/>
            <a:ext cx="1" cy="12148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57" idx="3"/>
            <a:endCxn id="63" idx="1"/>
          </p:cNvCxnSpPr>
          <p:nvPr/>
        </p:nvCxnSpPr>
        <p:spPr>
          <a:xfrm>
            <a:off x="9447839" y="3523044"/>
            <a:ext cx="711823" cy="63899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7202968" y="730454"/>
            <a:ext cx="3565950" cy="543261"/>
            <a:chOff x="934173" y="5425034"/>
            <a:chExt cx="3565950" cy="543261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/>
            <a:srcRect l="65134" t="8967" r="23721" b="82236"/>
            <a:stretch/>
          </p:blipFill>
          <p:spPr>
            <a:xfrm>
              <a:off x="3287688" y="5425034"/>
              <a:ext cx="527582" cy="540000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628" r="11959" b="18445"/>
            <a:stretch/>
          </p:blipFill>
          <p:spPr bwMode="auto">
            <a:xfrm>
              <a:off x="2135876" y="5425034"/>
              <a:ext cx="598976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5"/>
            <a:srcRect l="44578" t="69251" r="43404" b="21368"/>
            <a:stretch/>
          </p:blipFill>
          <p:spPr>
            <a:xfrm>
              <a:off x="934173" y="5428295"/>
              <a:ext cx="533533" cy="540000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1453489" y="5489213"/>
              <a:ext cx="66570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: </a:t>
              </a:r>
              <a:r>
                <a:rPr lang="ko-KR" altLang="en-US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벌집</a:t>
              </a:r>
              <a:endPara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05424" y="5489213"/>
              <a:ext cx="56558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: </a:t>
              </a:r>
              <a:r>
                <a:rPr lang="ko-KR" altLang="en-US" sz="1400" dirty="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꿀</a:t>
              </a:r>
              <a:endPara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810655" y="5487285"/>
              <a:ext cx="6894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1400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: </a:t>
              </a:r>
              <a:r>
                <a:rPr lang="ko-KR" altLang="en-US" sz="1400" dirty="0" err="1" smtClean="0">
                  <a:latin typeface="a옛날사진관3" panose="02020600000000000000" pitchFamily="18" charset="-127"/>
                  <a:ea typeface="a옛날사진관3" panose="02020600000000000000" pitchFamily="18" charset="-127"/>
                </a:rPr>
                <a:t>꿀통</a:t>
              </a:r>
              <a:endPara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endParaRPr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767426" y="5102699"/>
            <a:ext cx="6048654" cy="163121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꿀 생성 </a:t>
            </a:r>
            <a:r>
              <a:rPr lang="ko-KR" altLang="en-US" sz="1600" b="1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매커니즘과</a:t>
            </a:r>
            <a:r>
              <a:rPr lang="ko-KR" altLang="en-US" sz="1600" b="1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그 의도 파악</a:t>
            </a:r>
            <a:endParaRPr lang="en-US" altLang="ko-KR" sz="1600" b="1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꿀 생성 면적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대각선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칸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가로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세로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칸씩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총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12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칸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더블 폭탄의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번째 폭발 범위와 동일함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동물 블록 위에만 꿀이 생성됨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벌집과 직접 </a:t>
            </a:r>
            <a:r>
              <a:rPr lang="en-US" altLang="ko-KR" sz="1400" b="1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400" b="1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매치된 동물 블록에는 꿀이 생기지 않음</a:t>
            </a:r>
            <a:r>
              <a:rPr lang="en-US" altLang="ko-KR" sz="1400" b="1" dirty="0" smtClean="0">
                <a:solidFill>
                  <a:srgbClr val="FF000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대부분의 </a:t>
            </a:r>
            <a:r>
              <a:rPr lang="en-US" altLang="ko-KR" sz="14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4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매치가 오브젝트의 상단에서 이뤄지는 것을 고려하여 너무 많은 꿀이 생기는 것을 막기 위한 대처</a:t>
            </a:r>
            <a:r>
              <a:rPr lang="en-US" altLang="ko-KR" sz="14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159662" y="2485692"/>
            <a:ext cx="1913002" cy="861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벌집의 체력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벌집의 체력을 최대 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단계까지 조절하여 난이도를 조절함</a:t>
            </a:r>
            <a:r>
              <a:rPr lang="en-US" altLang="ko-KR" sz="12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</a:p>
        </p:txBody>
      </p:sp>
      <p:cxnSp>
        <p:nvCxnSpPr>
          <p:cNvPr id="75" name="직선 화살표 연결선 74"/>
          <p:cNvCxnSpPr>
            <a:stCxn id="74" idx="0"/>
            <a:endCxn id="46" idx="2"/>
          </p:cNvCxnSpPr>
          <p:nvPr/>
        </p:nvCxnSpPr>
        <p:spPr>
          <a:xfrm flipV="1">
            <a:off x="11116163" y="2148686"/>
            <a:ext cx="8038" cy="337006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74" idx="1"/>
            <a:endCxn id="62" idx="3"/>
          </p:cNvCxnSpPr>
          <p:nvPr/>
        </p:nvCxnSpPr>
        <p:spPr>
          <a:xfrm flipH="1">
            <a:off x="10081101" y="2916579"/>
            <a:ext cx="78561" cy="1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>
            <a:stCxn id="64" idx="1"/>
            <a:endCxn id="65" idx="1"/>
          </p:cNvCxnSpPr>
          <p:nvPr/>
        </p:nvCxnSpPr>
        <p:spPr>
          <a:xfrm rot="10800000" flipH="1" flipV="1">
            <a:off x="7204307" y="3523043"/>
            <a:ext cx="22397" cy="2872317"/>
          </a:xfrm>
          <a:prstGeom prst="bentConnector3">
            <a:avLst>
              <a:gd name="adj1" fmla="val -1020672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 미션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53" name="타원 52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61" name="타원 60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76" name="직사각형 75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693" b="42902" l="45071" r="543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908" t="38167" r="44463" b="56572"/>
          <a:stretch/>
        </p:blipFill>
        <p:spPr>
          <a:xfrm>
            <a:off x="2423592" y="829642"/>
            <a:ext cx="477474" cy="432000"/>
          </a:xfrm>
          <a:prstGeom prst="rect">
            <a:avLst/>
          </a:prstGeom>
        </p:spPr>
      </p:pic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미션</a:t>
            </a:r>
            <a:r>
              <a:rPr lang="en-US" altLang="ko-KR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기타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796476"/>
            <a:ext cx="2232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제한 시간 미션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7828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다른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조건과 달리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제한 시간 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해당 미션을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해야함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미션 종류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일정 시간 내에 석판 제거하기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일정 시간 내에 목표 점수 도달하기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이동 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 플레이를 제한하던 진행 방법과 달리 플레이어의 빠른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순발력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분석력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요구하기 때문에 유저에게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새로운 플레이 경험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제공함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플레이의 용이함을 위해 주로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직사각형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형태의 맵 디자인이 사용됨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수와 체감 난이도가 직접적으로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비례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 후반으로 갈 수록 등장 횟수가 줄어듦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적정 난이도를 찾기가 어렵기 때문이라 판단됨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4561" y="4049753"/>
            <a:ext cx="28511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블록 제거하기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363" y="4680569"/>
            <a:ext cx="108706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미션 블록을 지정 개수만큼 제거하면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클리어되는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미션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미션 블록 종류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색깔의 동물 블록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색깔의 도토리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미션들 중 가장 </a:t>
            </a:r>
            <a:r>
              <a:rPr lang="ko-KR" altLang="en-US" sz="1600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활용도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낮음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레인보우 폭탄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미션 색깔의 블록과 스위치 시키면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되기 때문에 상황에 따라서 너무 쉽게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될 여지가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다른 미션과 결합시켜 미션 난이도를 높이는 형태로 보완됨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50" b="21651"/>
          <a:stretch/>
        </p:blipFill>
        <p:spPr>
          <a:xfrm>
            <a:off x="8407206" y="1228860"/>
            <a:ext cx="2238835" cy="282089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3071664" y="4053528"/>
            <a:ext cx="2605001" cy="504056"/>
            <a:chOff x="3215680" y="4021672"/>
            <a:chExt cx="2605001" cy="5040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01" t="8457" r="15617" b="83087"/>
            <a:stretch/>
          </p:blipFill>
          <p:spPr>
            <a:xfrm>
              <a:off x="3215680" y="4021672"/>
              <a:ext cx="1224136" cy="50405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40" t="9128" r="13061" b="82126"/>
            <a:stretch/>
          </p:blipFill>
          <p:spPr>
            <a:xfrm>
              <a:off x="4593968" y="4023893"/>
              <a:ext cx="1226713" cy="500735"/>
            </a:xfrm>
            <a:prstGeom prst="rect">
              <a:avLst/>
            </a:prstGeom>
          </p:spPr>
        </p:pic>
      </p:grpSp>
      <p:sp>
        <p:nvSpPr>
          <p:cNvPr id="24" name="직사각형 23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 미션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1" name="타원 30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44" name="직사각형 43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8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표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93861"/>
              </p:ext>
            </p:extLst>
          </p:nvPr>
        </p:nvGraphicFramePr>
        <p:xfrm>
          <a:off x="1127448" y="2132856"/>
          <a:ext cx="8019072" cy="2088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84">
                  <a:extLst>
                    <a:ext uri="{9D8B030D-6E8A-4147-A177-3AD203B41FA5}">
                      <a16:colId xmlns="" xmlns:a16="http://schemas.microsoft.com/office/drawing/2014/main" val="143172725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727082281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2129079346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4072341223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1765585374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2555534622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1039752448"/>
                    </a:ext>
                  </a:extLst>
                </a:gridCol>
              </a:tblGrid>
              <a:tr h="522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분류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풀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화분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바위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검댕탄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진흙판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구멍 폭탄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2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겹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2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겹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21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겹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55090998"/>
                  </a:ext>
                </a:extLst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335359" y="4923912"/>
            <a:ext cx="7912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동일한 컨셉의 장애물을 파괴방법이나 특수효과를 달리하여 다양한 형태로 디자인함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장애물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레벨 디자인 분석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796476"/>
            <a:ext cx="3024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단계화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하기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11500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가장 기본적인 레벨 디자인 방법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하나의 장애물에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체력값을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달리한 다양한 장애물을 만들어내어 난이도 조절 요소로 활용함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6" t="65105" r="44557" b="28951"/>
          <a:stretch/>
        </p:blipFill>
        <p:spPr>
          <a:xfrm>
            <a:off x="2423592" y="3219692"/>
            <a:ext cx="423959" cy="43200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9" t="31530" r="11403" b="61442"/>
          <a:stretch/>
        </p:blipFill>
        <p:spPr>
          <a:xfrm>
            <a:off x="2445591" y="3738111"/>
            <a:ext cx="378000" cy="4320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2" t="49441" r="55372" b="44781"/>
          <a:stretch/>
        </p:blipFill>
        <p:spPr>
          <a:xfrm>
            <a:off x="4431965" y="3219692"/>
            <a:ext cx="432000" cy="432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43700" r="56300" b="50478"/>
          <a:stretch/>
        </p:blipFill>
        <p:spPr>
          <a:xfrm>
            <a:off x="4453186" y="2719701"/>
            <a:ext cx="389558" cy="432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7"/>
          <a:srcRect l="72554" t="45764" r="15665" b="44875"/>
          <a:stretch/>
        </p:blipFill>
        <p:spPr>
          <a:xfrm>
            <a:off x="7445653" y="3733262"/>
            <a:ext cx="423693" cy="432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7"/>
          <a:srcRect l="50601" t="62871" r="37497" b="27729"/>
          <a:stretch/>
        </p:blipFill>
        <p:spPr>
          <a:xfrm>
            <a:off x="7451746" y="3214843"/>
            <a:ext cx="426213" cy="43200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8"/>
          <a:srcRect l="65683" t="45701" r="23254" b="44839"/>
          <a:stretch/>
        </p:blipFill>
        <p:spPr>
          <a:xfrm>
            <a:off x="8738511" y="1075044"/>
            <a:ext cx="397823" cy="43200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9"/>
          <a:srcRect l="50188" t="87465" r="38417" b="4039"/>
          <a:stretch/>
        </p:blipFill>
        <p:spPr>
          <a:xfrm>
            <a:off x="9532467" y="1084613"/>
            <a:ext cx="440049" cy="43200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14557" y="4293096"/>
            <a:ext cx="3024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다양화 하기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8"/>
          <a:srcRect l="65683" t="45701" r="23254" b="44839"/>
          <a:stretch/>
        </p:blipFill>
        <p:spPr>
          <a:xfrm>
            <a:off x="6448256" y="2709486"/>
            <a:ext cx="397823" cy="432000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8"/>
          <a:srcRect l="21835" t="71787" r="66987" b="19153"/>
          <a:stretch/>
        </p:blipFill>
        <p:spPr>
          <a:xfrm>
            <a:off x="6437303" y="3214843"/>
            <a:ext cx="419727" cy="43200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10"/>
          <a:srcRect l="11740" t="51451" r="77317" b="39081"/>
          <a:stretch/>
        </p:blipFill>
        <p:spPr>
          <a:xfrm>
            <a:off x="6431207" y="3733262"/>
            <a:ext cx="414872" cy="43200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5" t="49232" r="44706" b="44812"/>
          <a:stretch/>
        </p:blipFill>
        <p:spPr>
          <a:xfrm>
            <a:off x="2423592" y="2714335"/>
            <a:ext cx="399999" cy="43200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7"/>
          <a:srcRect l="50817" t="88871" r="37535" b="1618"/>
          <a:stretch/>
        </p:blipFill>
        <p:spPr>
          <a:xfrm>
            <a:off x="7451362" y="2689412"/>
            <a:ext cx="412274" cy="43200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2" t="29304" r="11524" b="61779"/>
          <a:stretch/>
        </p:blipFill>
        <p:spPr>
          <a:xfrm>
            <a:off x="10337047" y="1075044"/>
            <a:ext cx="446897" cy="43200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t="44606" r="75639" b="50597"/>
          <a:stretch/>
        </p:blipFill>
        <p:spPr>
          <a:xfrm>
            <a:off x="3399995" y="3219692"/>
            <a:ext cx="443930" cy="43200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14"/>
          <a:srcRect l="22737" t="28908" r="66116" b="62310"/>
          <a:stretch/>
        </p:blipFill>
        <p:spPr>
          <a:xfrm>
            <a:off x="3408317" y="2717232"/>
            <a:ext cx="427287" cy="432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15"/>
          <a:srcRect l="17932" t="55060" r="70853" b="35985"/>
          <a:stretch/>
        </p:blipFill>
        <p:spPr>
          <a:xfrm>
            <a:off x="8451591" y="2689412"/>
            <a:ext cx="419443" cy="43200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16"/>
          <a:srcRect l="45160" t="63749" r="43715" b="27772"/>
          <a:stretch/>
        </p:blipFill>
        <p:spPr>
          <a:xfrm>
            <a:off x="8455028" y="3217470"/>
            <a:ext cx="440583" cy="43200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t="60526" r="81552" b="33919"/>
          <a:stretch/>
        </p:blipFill>
        <p:spPr>
          <a:xfrm>
            <a:off x="5430973" y="3214843"/>
            <a:ext cx="459000" cy="432000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6" t="55044" r="16666" b="39144"/>
          <a:stretch/>
        </p:blipFill>
        <p:spPr>
          <a:xfrm>
            <a:off x="5448027" y="2709486"/>
            <a:ext cx="415757" cy="432000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2" t="49441" r="55372" b="44781"/>
          <a:stretch/>
        </p:blipFill>
        <p:spPr>
          <a:xfrm>
            <a:off x="8189321" y="1075044"/>
            <a:ext cx="432000" cy="432000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43700" r="56300" b="50478"/>
          <a:stretch/>
        </p:blipFill>
        <p:spPr>
          <a:xfrm>
            <a:off x="7250874" y="1075044"/>
            <a:ext cx="389558" cy="432000"/>
          </a:xfrm>
          <a:prstGeom prst="rect">
            <a:avLst/>
          </a:prstGeom>
        </p:spPr>
      </p:pic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571523"/>
              </p:ext>
            </p:extLst>
          </p:nvPr>
        </p:nvGraphicFramePr>
        <p:xfrm>
          <a:off x="1127448" y="5303631"/>
          <a:ext cx="7120562" cy="1383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="" xmlns:a16="http://schemas.microsoft.com/office/drawing/2014/main" val="143172725"/>
                    </a:ext>
                  </a:extLst>
                </a:gridCol>
                <a:gridCol w="1066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6747">
                  <a:extLst>
                    <a:ext uri="{9D8B030D-6E8A-4147-A177-3AD203B41FA5}">
                      <a16:colId xmlns="" xmlns:a16="http://schemas.microsoft.com/office/drawing/2014/main" val="727082281"/>
                    </a:ext>
                  </a:extLst>
                </a:gridCol>
                <a:gridCol w="1066747">
                  <a:extLst>
                    <a:ext uri="{9D8B030D-6E8A-4147-A177-3AD203B41FA5}">
                      <a16:colId xmlns="" xmlns:a16="http://schemas.microsoft.com/office/drawing/2014/main" val="2129079346"/>
                    </a:ext>
                  </a:extLst>
                </a:gridCol>
                <a:gridCol w="1066747">
                  <a:extLst>
                    <a:ext uri="{9D8B030D-6E8A-4147-A177-3AD203B41FA5}">
                      <a16:colId xmlns="" xmlns:a16="http://schemas.microsoft.com/office/drawing/2014/main" val="4072341223"/>
                    </a:ext>
                  </a:extLst>
                </a:gridCol>
                <a:gridCol w="1066747">
                  <a:extLst>
                    <a:ext uri="{9D8B030D-6E8A-4147-A177-3AD203B41FA5}">
                      <a16:colId xmlns="" xmlns:a16="http://schemas.microsoft.com/office/drawing/2014/main" val="1765585374"/>
                    </a:ext>
                  </a:extLst>
                </a:gridCol>
                <a:gridCol w="1066747">
                  <a:extLst>
                    <a:ext uri="{9D8B030D-6E8A-4147-A177-3AD203B41FA5}">
                      <a16:colId xmlns="" xmlns:a16="http://schemas.microsoft.com/office/drawing/2014/main" val="2555534622"/>
                    </a:ext>
                  </a:extLst>
                </a:gridCol>
              </a:tblGrid>
              <a:tr h="345258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분류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파괴방법을</a:t>
                      </a:r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달리한 예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특수효과를 달리한 예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9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깨진 바위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바위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색깔 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성냥 </a:t>
                      </a:r>
                      <a:r>
                        <a:rPr lang="ko-KR" altLang="en-US" sz="1400" strike="noStrike" spc="-150" baseline="0" dirty="0" smtClean="0">
                          <a:solidFill>
                            <a:schemeClr val="tx1"/>
                          </a:solidFill>
                          <a:effectLst/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몬스터</a:t>
                      </a:r>
                      <a:endParaRPr lang="en-US" altLang="ko-KR" sz="1400" strike="noStrike" spc="-150" baseline="0" dirty="0" smtClean="0">
                        <a:solidFill>
                          <a:schemeClr val="tx1"/>
                        </a:solidFill>
                        <a:effectLst/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포크 </a:t>
                      </a:r>
                      <a:r>
                        <a:rPr lang="ko-KR" altLang="en-US" sz="1400" spc="-15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몬스터</a:t>
                      </a:r>
                      <a:endParaRPr lang="en-US" altLang="ko-KR" sz="1400" spc="-15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07230818"/>
                  </a:ext>
                </a:extLst>
              </a:tr>
              <a:tr h="6819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이미지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43700" r="56300" b="50478"/>
          <a:stretch/>
        </p:blipFill>
        <p:spPr>
          <a:xfrm>
            <a:off x="2169023" y="6131537"/>
            <a:ext cx="389558" cy="43200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2" t="49441" r="55372" b="44781"/>
          <a:stretch/>
        </p:blipFill>
        <p:spPr>
          <a:xfrm>
            <a:off x="3225067" y="6130960"/>
            <a:ext cx="432000" cy="432000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8"/>
          <a:srcRect l="65683" t="45701" r="23254" b="44839"/>
          <a:stretch/>
        </p:blipFill>
        <p:spPr>
          <a:xfrm>
            <a:off x="4323553" y="6127401"/>
            <a:ext cx="397823" cy="43200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9"/>
          <a:srcRect l="50188" t="87465" r="38417" b="4039"/>
          <a:stretch/>
        </p:blipFill>
        <p:spPr>
          <a:xfrm>
            <a:off x="5387862" y="6127401"/>
            <a:ext cx="440049" cy="432000"/>
          </a:xfrm>
          <a:prstGeom prst="rect">
            <a:avLst/>
          </a:prstGeom>
        </p:spPr>
      </p:pic>
      <p:pic>
        <p:nvPicPr>
          <p:cNvPr id="107" name="Picture 2" descr="f:id:michsuzuki:20150809063640p:plain"/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3" t="76417" r="65198" b="11406"/>
          <a:stretch/>
        </p:blipFill>
        <p:spPr bwMode="auto">
          <a:xfrm>
            <a:off x="6510941" y="6127401"/>
            <a:ext cx="36288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0"/>
          <a:srcRect l="49965" t="75620" r="38441" b="12997"/>
          <a:stretch/>
        </p:blipFill>
        <p:spPr>
          <a:xfrm>
            <a:off x="7549510" y="6126688"/>
            <a:ext cx="377191" cy="432000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8337958" y="4716874"/>
            <a:ext cx="3608884" cy="2062103"/>
          </a:xfrm>
          <a:prstGeom prst="rect">
            <a:avLst/>
          </a:prstGeom>
          <a:noFill/>
          <a:ln w="19050">
            <a:solidFill>
              <a:srgbClr val="33364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깨진 바위는 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매치로 파괴 가능하나 바위는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특수 폭탄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으로만 파괴 가능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덩굴은 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매치로 파괴 가능하나 색깔 덩굴은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특정 색깔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의 </a:t>
            </a:r>
            <a:r>
              <a:rPr lang="en-US" altLang="ko-KR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3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매치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로만 파괴 가능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성냥 몬스터는 게임오버라는 특수효과를 지니지만 포크 몬스터는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무브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수 감소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라는 특수 효과를 지님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94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356428" y="4746630"/>
            <a:ext cx="11500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ㄱㄴㄷ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791515"/>
              </p:ext>
            </p:extLst>
          </p:nvPr>
        </p:nvGraphicFramePr>
        <p:xfrm>
          <a:off x="1127448" y="1938293"/>
          <a:ext cx="8019072" cy="2642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384">
                  <a:extLst>
                    <a:ext uri="{9D8B030D-6E8A-4147-A177-3AD203B41FA5}">
                      <a16:colId xmlns="" xmlns:a16="http://schemas.microsoft.com/office/drawing/2014/main" val="143172725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727082281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2129079346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4072341223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1765585374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2555534622"/>
                    </a:ext>
                  </a:extLst>
                </a:gridCol>
                <a:gridCol w="1002384">
                  <a:extLst>
                    <a:ext uri="{9D8B030D-6E8A-4147-A177-3AD203B41FA5}">
                      <a16:colId xmlns="" xmlns:a16="http://schemas.microsoft.com/office/drawing/2014/main" val="1039752448"/>
                    </a:ext>
                  </a:extLst>
                </a:gridCol>
              </a:tblGrid>
              <a:tr h="5701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분류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풀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화분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사과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구멍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성냥 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몬스터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기본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장애물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활용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1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활용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55090998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활용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34040884"/>
                  </a:ext>
                </a:extLst>
              </a:tr>
            </a:tbl>
          </a:graphicData>
        </a:graphic>
      </p:graphicFrame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장애물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레벨 디자인 분석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796476"/>
            <a:ext cx="3024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3-1.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기본 컨셉 활용하기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115004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기본 컨셉의 장애물에 새로운 효과를 부여하여 새로운 장애물을 만들어 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2" t="49441" r="55372" b="44781"/>
          <a:stretch/>
        </p:blipFill>
        <p:spPr>
          <a:xfrm>
            <a:off x="10505420" y="3217867"/>
            <a:ext cx="432000" cy="432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0" t="43700" r="56300" b="50478"/>
          <a:stretch/>
        </p:blipFill>
        <p:spPr>
          <a:xfrm>
            <a:off x="9740403" y="3217082"/>
            <a:ext cx="389558" cy="432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rcRect l="72554" t="45764" r="15665" b="44875"/>
          <a:stretch/>
        </p:blipFill>
        <p:spPr>
          <a:xfrm>
            <a:off x="9735528" y="2572234"/>
            <a:ext cx="423693" cy="43200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rcRect l="50601" t="62871" r="37497" b="27729"/>
          <a:stretch/>
        </p:blipFill>
        <p:spPr>
          <a:xfrm>
            <a:off x="10511207" y="2572234"/>
            <a:ext cx="426213" cy="43200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2" t="29304" r="11524" b="61779"/>
          <a:stretch/>
        </p:blipFill>
        <p:spPr>
          <a:xfrm>
            <a:off x="2400050" y="3062880"/>
            <a:ext cx="446897" cy="432000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t="44606" r="75639" b="50597"/>
          <a:stretch/>
        </p:blipFill>
        <p:spPr>
          <a:xfrm>
            <a:off x="3449079" y="3062880"/>
            <a:ext cx="443930" cy="432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8"/>
          <a:srcRect l="11608" t="55780" r="77125" b="35301"/>
          <a:stretch/>
        </p:blipFill>
        <p:spPr>
          <a:xfrm>
            <a:off x="2407498" y="3593215"/>
            <a:ext cx="432000" cy="43200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8"/>
          <a:srcRect l="11773" t="47220" r="77244" b="43983"/>
          <a:stretch/>
        </p:blipFill>
        <p:spPr>
          <a:xfrm>
            <a:off x="3448987" y="3578297"/>
            <a:ext cx="426888" cy="4320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65" t="49232" r="44706" b="44812"/>
          <a:stretch/>
        </p:blipFill>
        <p:spPr>
          <a:xfrm>
            <a:off x="2423500" y="2547774"/>
            <a:ext cx="399999" cy="43200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6" t="65105" r="44557" b="28951"/>
          <a:stretch/>
        </p:blipFill>
        <p:spPr>
          <a:xfrm>
            <a:off x="3450452" y="2547774"/>
            <a:ext cx="423959" cy="43200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7" t="63697" r="55601" b="31501"/>
          <a:stretch/>
        </p:blipFill>
        <p:spPr>
          <a:xfrm>
            <a:off x="5423354" y="2546841"/>
            <a:ext cx="468000" cy="4320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12"/>
          <a:srcRect l="17932" t="55060" r="70853" b="35985"/>
          <a:stretch/>
        </p:blipFill>
        <p:spPr>
          <a:xfrm>
            <a:off x="5447632" y="3042492"/>
            <a:ext cx="419443" cy="4320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13"/>
          <a:srcRect l="45160" t="63749" r="43715" b="27772"/>
          <a:stretch/>
        </p:blipFill>
        <p:spPr>
          <a:xfrm>
            <a:off x="11256000" y="2572234"/>
            <a:ext cx="440583" cy="43200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14"/>
          <a:srcRect l="49291" t="61059" r="43490" b="28299"/>
          <a:stretch/>
        </p:blipFill>
        <p:spPr>
          <a:xfrm>
            <a:off x="4442520" y="3062880"/>
            <a:ext cx="417606" cy="432000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15"/>
          <a:srcRect l="11354" t="37599" r="77029" b="53082"/>
          <a:stretch/>
        </p:blipFill>
        <p:spPr>
          <a:xfrm>
            <a:off x="4434982" y="3578297"/>
            <a:ext cx="425144" cy="432000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" t="2258" r="5128" b="9768"/>
          <a:stretch/>
        </p:blipFill>
        <p:spPr bwMode="auto">
          <a:xfrm>
            <a:off x="4447461" y="4084880"/>
            <a:ext cx="400391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t="53978" r="77598" b="40821"/>
          <a:stretch/>
        </p:blipFill>
        <p:spPr>
          <a:xfrm>
            <a:off x="4442269" y="2546841"/>
            <a:ext cx="405583" cy="432622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8"/>
          <a:srcRect l="65683" t="45701" r="23254" b="44839"/>
          <a:stretch/>
        </p:blipFill>
        <p:spPr>
          <a:xfrm>
            <a:off x="6454937" y="2546841"/>
            <a:ext cx="397823" cy="43200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9"/>
          <a:srcRect l="50188" t="87465" r="38417" b="4039"/>
          <a:stretch/>
        </p:blipFill>
        <p:spPr>
          <a:xfrm>
            <a:off x="6433823" y="3062880"/>
            <a:ext cx="440049" cy="432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0"/>
          <a:srcRect l="56230" t="71143" r="32307" b="20144"/>
          <a:stretch/>
        </p:blipFill>
        <p:spPr>
          <a:xfrm>
            <a:off x="5432931" y="3587389"/>
            <a:ext cx="433854" cy="432000"/>
          </a:xfrm>
          <a:prstGeom prst="rect">
            <a:avLst/>
          </a:prstGeom>
        </p:spPr>
      </p:pic>
      <p:pic>
        <p:nvPicPr>
          <p:cNvPr id="44" name="Picture 2" descr="f:id:michsuzuki:20150809063640p:plain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3" t="76417" r="65198" b="11406"/>
          <a:stretch/>
        </p:blipFill>
        <p:spPr bwMode="auto">
          <a:xfrm>
            <a:off x="7465720" y="2540072"/>
            <a:ext cx="36288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2"/>
          <a:srcRect l="49965" t="75620" r="38441" b="12997"/>
          <a:stretch/>
        </p:blipFill>
        <p:spPr>
          <a:xfrm>
            <a:off x="7462689" y="3062880"/>
            <a:ext cx="37719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0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장애물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레벨 디자인 분석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796476"/>
            <a:ext cx="3024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3-2.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기본 컨셉 활용하기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854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기본 컨셉의 장애물에 속성과 특수 효과를 부여하여 새로운 장애물을 만들어 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t="44606" r="75639" b="50597"/>
          <a:stretch/>
        </p:blipFill>
        <p:spPr>
          <a:xfrm>
            <a:off x="3343888" y="1992334"/>
            <a:ext cx="443930" cy="43200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4"/>
          <a:srcRect l="11773" t="47220" r="77244" b="43983"/>
          <a:stretch/>
        </p:blipFill>
        <p:spPr>
          <a:xfrm>
            <a:off x="3360930" y="3047472"/>
            <a:ext cx="426888" cy="432000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6" t="65105" r="44557" b="28951"/>
          <a:stretch/>
        </p:blipFill>
        <p:spPr>
          <a:xfrm>
            <a:off x="911424" y="1992334"/>
            <a:ext cx="423959" cy="432000"/>
          </a:xfrm>
          <a:prstGeom prst="rect">
            <a:avLst/>
          </a:prstGeom>
        </p:spPr>
      </p:pic>
      <p:cxnSp>
        <p:nvCxnSpPr>
          <p:cNvPr id="47" name="직선 화살표 연결선 46"/>
          <p:cNvCxnSpPr>
            <a:stCxn id="69" idx="3"/>
            <a:endCxn id="64" idx="1"/>
          </p:cNvCxnSpPr>
          <p:nvPr/>
        </p:nvCxnSpPr>
        <p:spPr>
          <a:xfrm>
            <a:off x="1335383" y="2208334"/>
            <a:ext cx="2008505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5449218" y="998177"/>
            <a:ext cx="144016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8407206" y="899038"/>
            <a:ext cx="641122" cy="252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850986" y="2439004"/>
            <a:ext cx="54483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덤불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72575" y="2420154"/>
            <a:ext cx="9865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화분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_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덤불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88855" y="3474150"/>
            <a:ext cx="9865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씨앗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_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덤불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1107" y="2839065"/>
            <a:ext cx="1497042" cy="7386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 간 이동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x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 효과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62808" y="1993024"/>
            <a:ext cx="1497042" cy="7386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 간 이동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o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특수효과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재생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62808" y="2942993"/>
            <a:ext cx="1944485" cy="10618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 간 이동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o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속성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동물 블록의 색깔</a:t>
            </a:r>
            <a:r>
              <a:rPr lang="en-US" altLang="ko-KR" sz="14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변화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덤불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39866" y="2942992"/>
            <a:ext cx="2193859" cy="1061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*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변화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 턴마다 숫자가 감소하고 숫자가 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0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될 경우 덤불 장애물로 변함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cxnSp>
        <p:nvCxnSpPr>
          <p:cNvPr id="45" name="직선 화살표 연결선 44"/>
          <p:cNvCxnSpPr>
            <a:stCxn id="69" idx="3"/>
            <a:endCxn id="67" idx="1"/>
          </p:cNvCxnSpPr>
          <p:nvPr/>
        </p:nvCxnSpPr>
        <p:spPr>
          <a:xfrm>
            <a:off x="1335383" y="2208334"/>
            <a:ext cx="2025547" cy="105513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/>
          <a:srcRect l="49291" t="61059" r="43490" b="28299"/>
          <a:stretch/>
        </p:blipFill>
        <p:spPr>
          <a:xfrm>
            <a:off x="3367017" y="4301157"/>
            <a:ext cx="417606" cy="432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7"/>
          <a:srcRect l="11354" t="37599" r="77029" b="53082"/>
          <a:stretch/>
        </p:blipFill>
        <p:spPr>
          <a:xfrm>
            <a:off x="3376410" y="5535523"/>
            <a:ext cx="425144" cy="43200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7" t="53978" r="77598" b="40821"/>
          <a:stretch/>
        </p:blipFill>
        <p:spPr>
          <a:xfrm>
            <a:off x="952377" y="4304194"/>
            <a:ext cx="405583" cy="432622"/>
          </a:xfrm>
          <a:prstGeom prst="rect">
            <a:avLst/>
          </a:prstGeom>
        </p:spPr>
      </p:pic>
      <p:cxnSp>
        <p:nvCxnSpPr>
          <p:cNvPr id="55" name="직선 화살표 연결선 54"/>
          <p:cNvCxnSpPr>
            <a:stCxn id="54" idx="3"/>
            <a:endCxn id="52" idx="1"/>
          </p:cNvCxnSpPr>
          <p:nvPr/>
        </p:nvCxnSpPr>
        <p:spPr>
          <a:xfrm flipV="1">
            <a:off x="1357960" y="4517157"/>
            <a:ext cx="2009057" cy="334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07368" y="5176969"/>
            <a:ext cx="1608576" cy="7386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유형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헬퍼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아이템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효과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+3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158775" y="4301157"/>
            <a:ext cx="1944020" cy="73866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유형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헬퍼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아이템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특수효과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턴 감소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-3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45773" y="4736194"/>
            <a:ext cx="544833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사과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78513" y="4745261"/>
            <a:ext cx="1020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빙결 사과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71664" y="5976279"/>
            <a:ext cx="1020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폭탄 사과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158776" y="5535523"/>
            <a:ext cx="1989312" cy="106182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유형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속성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동물 블록의 색깔 변화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-3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사과</a:t>
            </a:r>
            <a:endParaRPr lang="en-US" altLang="ko-KR" sz="14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355067" y="5535523"/>
            <a:ext cx="2207484" cy="1061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*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변화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 턴마다 숫자가 감소하고 숫자가 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0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될 경우 </a:t>
            </a:r>
            <a:r>
              <a:rPr lang="ko-KR" altLang="en-US" sz="14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-3 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사과로 변신함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</p:txBody>
      </p:sp>
      <p:cxnSp>
        <p:nvCxnSpPr>
          <p:cNvPr id="77" name="직선 화살표 연결선 76"/>
          <p:cNvCxnSpPr>
            <a:stCxn id="54" idx="3"/>
            <a:endCxn id="53" idx="1"/>
          </p:cNvCxnSpPr>
          <p:nvPr/>
        </p:nvCxnSpPr>
        <p:spPr>
          <a:xfrm>
            <a:off x="1357960" y="4520505"/>
            <a:ext cx="2018450" cy="123101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68466" y="4290469"/>
            <a:ext cx="2193859" cy="10618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*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용암 스테이지에서만 등장하며 용암의 턴 감소를 세 턴 동안 막음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339867" y="1985643"/>
            <a:ext cx="2157646" cy="73866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*</a:t>
            </a:r>
            <a:r>
              <a:rPr lang="ko-KR" altLang="en-US" sz="14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매턴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동안 </a:t>
            </a:r>
            <a:r>
              <a:rPr lang="ko-KR" altLang="en-US" sz="14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데미지를</a:t>
            </a:r>
            <a:r>
              <a:rPr lang="ko-KR" altLang="en-US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입지 않을 경우 체력이 회복됨</a:t>
            </a:r>
            <a:r>
              <a:rPr lang="en-US" altLang="ko-KR" sz="14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827996" y="1969630"/>
            <a:ext cx="3026426" cy="4770537"/>
          </a:xfrm>
          <a:prstGeom prst="rect">
            <a:avLst/>
          </a:prstGeom>
          <a:noFill/>
          <a:ln w="19050">
            <a:solidFill>
              <a:srgbClr val="33364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하나의 컨셉에 서로 다른 특수효과를 지닌 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개의 장애물을 디자인하는 경우가 많음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특수효과를 통해 장애물의 난이도를 올리기 보다는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공략법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을 달리하여 새로운 재미 요소를 </a:t>
            </a:r>
            <a:r>
              <a:rPr lang="ko-KR" altLang="en-US" sz="16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늘려감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전체적으로 난이도는 다양한 요소를 활용하여 조절하고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,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공략법을 달리하는 장애물을 디자인해 퍼즐의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전략적 재미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·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창발적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 재미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강조하려고 함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너무 빠른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난이도 상승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은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제한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하고 다양한 스테이지를 늘려 가려는 목적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난이도 상승으로 인한 유저 이탈을 줄이고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스테이지 다양화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통해 유저의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플레이타임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을 늘리려는 의도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802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56132"/>
              </p:ext>
            </p:extLst>
          </p:nvPr>
        </p:nvGraphicFramePr>
        <p:xfrm>
          <a:off x="1271464" y="2041298"/>
          <a:ext cx="18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53858460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283319918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3960722671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312745158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15328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037267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720226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327711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98799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45652858"/>
                  </a:ext>
                </a:extLst>
              </a:tr>
            </a:tbl>
          </a:graphicData>
        </a:graphic>
      </p:graphicFrame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장애물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레벨 디자인 분석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796476"/>
            <a:ext cx="5040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기타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동일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매커니즘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활용하기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85479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새로운 장애물을 디자인할 때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사용된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매커니즘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활용하는 특징을 보임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5449218" y="998177"/>
            <a:ext cx="144016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8407206" y="899038"/>
            <a:ext cx="641122" cy="252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56161" y="5736158"/>
            <a:ext cx="11500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동일한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매커니즘의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반복 활용을 통해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개발의 편의성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도모할 수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개발에 있어 일정한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가이드라인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형성할 수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Ex)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새로운 장애물을 디자인할 시 이와 같은 가이드라인을 접목하여 장애물을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활용성을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테스트하는 등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118083"/>
              </p:ext>
            </p:extLst>
          </p:nvPr>
        </p:nvGraphicFramePr>
        <p:xfrm>
          <a:off x="3935960" y="2041298"/>
          <a:ext cx="18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53858460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283319918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3960722671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312745158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15328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037267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720226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327711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98799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45652858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628800"/>
              </p:ext>
            </p:extLst>
          </p:nvPr>
        </p:nvGraphicFramePr>
        <p:xfrm>
          <a:off x="6566412" y="2048632"/>
          <a:ext cx="18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="" xmlns:a16="http://schemas.microsoft.com/office/drawing/2014/main" val="3538584606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283319918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3960722671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3127451585"/>
                    </a:ext>
                  </a:extLst>
                </a:gridCol>
                <a:gridCol w="360000">
                  <a:extLst>
                    <a:ext uri="{9D8B030D-6E8A-4147-A177-3AD203B41FA5}">
                      <a16:colId xmlns="" xmlns:a16="http://schemas.microsoft.com/office/drawing/2014/main" val="2153288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0372674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7202265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3277113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7987990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45652858"/>
                  </a:ext>
                </a:extLst>
              </a:tr>
            </a:tbl>
          </a:graphicData>
        </a:graphic>
      </p:graphicFrame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8" t="66800" r="22700" b="27878"/>
          <a:stretch/>
        </p:blipFill>
        <p:spPr>
          <a:xfrm>
            <a:off x="1992775" y="2773971"/>
            <a:ext cx="357378" cy="324000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/>
          <a:srcRect l="44578" t="69251" r="43404" b="21368"/>
          <a:stretch/>
        </p:blipFill>
        <p:spPr>
          <a:xfrm>
            <a:off x="4674286" y="2790602"/>
            <a:ext cx="320120" cy="324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4309947" y="2429500"/>
            <a:ext cx="323348" cy="324000"/>
          </a:xfrm>
          <a:prstGeom prst="rect">
            <a:avLst/>
          </a:prstGeom>
        </p:spPr>
      </p:pic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4671058" y="3526958"/>
            <a:ext cx="323348" cy="324000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5033702" y="3156560"/>
            <a:ext cx="323348" cy="324000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3954216" y="2790602"/>
            <a:ext cx="323348" cy="32400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4312519" y="3156560"/>
            <a:ext cx="323348" cy="324000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4671058" y="3161187"/>
            <a:ext cx="323348" cy="32400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5036543" y="2795518"/>
            <a:ext cx="323348" cy="324000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5389974" y="2795518"/>
            <a:ext cx="323348" cy="324000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4674286" y="2431659"/>
            <a:ext cx="323348" cy="324000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5033702" y="2429500"/>
            <a:ext cx="323348" cy="324000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4309087" y="2794265"/>
            <a:ext cx="323348" cy="324000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5"/>
          <a:srcRect l="10505" t="14587" r="27771" b="14984"/>
          <a:stretch/>
        </p:blipFill>
        <p:spPr>
          <a:xfrm>
            <a:off x="4674286" y="2063255"/>
            <a:ext cx="323348" cy="324000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6"/>
          <a:srcRect l="1056" t="71181" r="87613" b="19692"/>
          <a:stretch/>
        </p:blipFill>
        <p:spPr>
          <a:xfrm>
            <a:off x="7306852" y="2803313"/>
            <a:ext cx="315000" cy="324000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6947187" y="2801032"/>
            <a:ext cx="319577" cy="324000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6945750" y="3167083"/>
            <a:ext cx="319577" cy="324000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7667954" y="3167083"/>
            <a:ext cx="319577" cy="324000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7667955" y="2801032"/>
            <a:ext cx="319577" cy="324000"/>
          </a:xfrm>
          <a:prstGeom prst="rect">
            <a:avLst/>
          </a:prstGeom>
        </p:spPr>
      </p:pic>
      <p:pic>
        <p:nvPicPr>
          <p:cNvPr id="104" name="그림 10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7306852" y="3169662"/>
            <a:ext cx="319577" cy="324000"/>
          </a:xfrm>
          <a:prstGeom prst="rect">
            <a:avLst/>
          </a:prstGeom>
        </p:spPr>
      </p:pic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7306852" y="3529963"/>
            <a:ext cx="319577" cy="324000"/>
          </a:xfrm>
          <a:prstGeom prst="rect">
            <a:avLst/>
          </a:prstGeom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7306179" y="2436517"/>
            <a:ext cx="319577" cy="324000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7667953" y="2434733"/>
            <a:ext cx="319577" cy="324000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6587523" y="2803313"/>
            <a:ext cx="319577" cy="324000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8027471" y="2801032"/>
            <a:ext cx="319577" cy="324000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6945749" y="2436517"/>
            <a:ext cx="319577" cy="3240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821464" y="3877432"/>
            <a:ext cx="2700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더블 폭탄의 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차 폭발 범위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482732" y="3882464"/>
            <a:ext cx="2700000" cy="39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벌집의 꿀 생성 범위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204086" y="3891190"/>
            <a:ext cx="270000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랜덤 박스의 석판 생성 범위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21852" y="4581128"/>
            <a:ext cx="2290572" cy="689282"/>
            <a:chOff x="7621852" y="4673104"/>
            <a:chExt cx="2290572" cy="689282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8"/>
            <a:srcRect l="11354" t="37599" r="77029" b="53082"/>
            <a:stretch/>
          </p:blipFill>
          <p:spPr>
            <a:xfrm>
              <a:off x="8537751" y="4765745"/>
              <a:ext cx="496001" cy="50400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29" t="53875" r="43501" b="37135"/>
            <a:stretch/>
          </p:blipFill>
          <p:spPr>
            <a:xfrm>
              <a:off x="7734412" y="4765745"/>
              <a:ext cx="518825" cy="504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10"/>
            <a:srcRect l="17932" t="55060" r="70853" b="35985"/>
            <a:stretch/>
          </p:blipFill>
          <p:spPr>
            <a:xfrm>
              <a:off x="9318266" y="4770045"/>
              <a:ext cx="489350" cy="504000"/>
            </a:xfrm>
            <a:prstGeom prst="rect">
              <a:avLst/>
            </a:prstGeom>
          </p:spPr>
        </p:pic>
        <p:sp>
          <p:nvSpPr>
            <p:cNvPr id="57" name="직사각형 56"/>
            <p:cNvSpPr/>
            <p:nvPr/>
          </p:nvSpPr>
          <p:spPr>
            <a:xfrm>
              <a:off x="7621852" y="4673104"/>
              <a:ext cx="2290572" cy="689282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53" t="55127" r="11984" b="39266"/>
          <a:stretch/>
        </p:blipFill>
        <p:spPr>
          <a:xfrm>
            <a:off x="7306179" y="2069185"/>
            <a:ext cx="319577" cy="3240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904086" y="2405374"/>
            <a:ext cx="2952554" cy="1077218"/>
          </a:xfrm>
          <a:prstGeom prst="rect">
            <a:avLst/>
          </a:prstGeom>
          <a:noFill/>
          <a:ln w="19050">
            <a:solidFill>
              <a:srgbClr val="33364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더블 폭탄의 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2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차 폭발 범위를 활용하여 벌집의 꿀 </a:t>
            </a:r>
            <a:r>
              <a:rPr lang="ko-KR" altLang="en-US" sz="16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생섬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범위와 랜덤 박스의 석판 생성 범위를 동일하게 디자인함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21464" y="4562266"/>
            <a:ext cx="6514423" cy="830997"/>
          </a:xfrm>
          <a:prstGeom prst="rect">
            <a:avLst/>
          </a:prstGeom>
          <a:noFill/>
          <a:ln w="19050">
            <a:solidFill>
              <a:srgbClr val="333645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장애물 중앙 또는 우측 하단에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숫자 표기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를 통하여 장애물이 발동하기까지의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남은 턴 수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로 활용하거나 장애물의 </a:t>
            </a:r>
            <a:r>
              <a:rPr lang="ko-KR" altLang="en-US" sz="1600" b="1" dirty="0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남은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rPr>
              <a:t>체력값</a:t>
            </a:r>
            <a:r>
              <a:rPr lang="ko-KR" altLang="en-US" sz="1600" dirty="0" err="1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으로</a:t>
            </a:r>
            <a:r>
              <a:rPr lang="ko-KR" altLang="en-US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 활용하는 방식이 반복적으로 활용되고 있음</a:t>
            </a:r>
            <a:r>
              <a:rPr lang="en-US" altLang="ko-KR" sz="1600" dirty="0" smtClean="0">
                <a:latin typeface="a타이틀고딕2" panose="02020600000000000000" pitchFamily="18" charset="-127"/>
                <a:ea typeface="a타이틀고딕2" panose="02020600000000000000" pitchFamily="18" charset="-127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0000356" y="4581128"/>
            <a:ext cx="1503674" cy="689282"/>
            <a:chOff x="10000356" y="4673104"/>
            <a:chExt cx="1503674" cy="689282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6"/>
            <a:srcRect l="1056" t="71181" r="87613" b="19692"/>
            <a:stretch/>
          </p:blipFill>
          <p:spPr>
            <a:xfrm>
              <a:off x="10098322" y="4770041"/>
              <a:ext cx="490000" cy="504000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11"/>
            <a:srcRect l="11608" t="55780" r="77125" b="35301"/>
            <a:stretch/>
          </p:blipFill>
          <p:spPr>
            <a:xfrm>
              <a:off x="10879028" y="4765745"/>
              <a:ext cx="504000" cy="504000"/>
            </a:xfrm>
            <a:prstGeom prst="rect">
              <a:avLst/>
            </a:prstGeom>
          </p:spPr>
        </p:pic>
        <p:sp>
          <p:nvSpPr>
            <p:cNvPr id="63" name="직사각형 62"/>
            <p:cNvSpPr/>
            <p:nvPr/>
          </p:nvSpPr>
          <p:spPr>
            <a:xfrm>
              <a:off x="10000356" y="4673104"/>
              <a:ext cx="1503674" cy="68928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7641179" y="5270410"/>
            <a:ext cx="227124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남은 턴 수 표시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973801" y="5267253"/>
            <a:ext cx="152748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남은 </a:t>
            </a:r>
            <a:r>
              <a:rPr lang="ko-KR" altLang="en-US" sz="15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체력값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684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헬퍼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 아이템 분석</a:t>
            </a:r>
            <a:r>
              <a:rPr lang="en-US" altLang="ko-KR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사과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2564904"/>
            <a:ext cx="504056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디자인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①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가두기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3195720"/>
            <a:ext cx="8547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장애물에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헬퍼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아이템을 가둬서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헬퍼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아이템을 먹기 어렵게 만듦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가둔 장애물의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체력값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파괴 방법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등을 조절하여 난이도 조절이 이뤄짐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가두기에 활용되는 오브젝트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240016" y="1161349"/>
            <a:ext cx="144016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6161" y="1427292"/>
            <a:ext cx="99638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보통 사과 아이템을 배치할 경우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아이템을 먹어야만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클리어가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원할한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형태로 맵 디자인이 이뤄짐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우선적으로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결정하고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헬퍼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아이템의 개수와 배치를 결정한 다음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헬퍼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아이템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으로 인해 늘어나는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수를 전체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수에서 뺀 나머지 값을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 결정할 것이라고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추론됨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수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=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–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헬퍼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아이템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5359" y="796476"/>
            <a:ext cx="5040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무브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수 결정하기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271464" y="4067793"/>
            <a:ext cx="5122994" cy="542640"/>
            <a:chOff x="1271464" y="4285391"/>
            <a:chExt cx="5122994" cy="54264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3"/>
            <a:srcRect l="43738" t="54907" r="44890" b="35911"/>
            <a:stretch/>
          </p:blipFill>
          <p:spPr>
            <a:xfrm>
              <a:off x="5865117" y="4285391"/>
              <a:ext cx="529341" cy="5400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/>
            <a:srcRect l="44544" t="70503" r="44766" b="20796"/>
            <a:stretch/>
          </p:blipFill>
          <p:spPr>
            <a:xfrm>
              <a:off x="5111249" y="4285391"/>
              <a:ext cx="509044" cy="54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/>
            <a:srcRect l="44577" t="22795" r="43105" b="64400"/>
            <a:stretch/>
          </p:blipFill>
          <p:spPr>
            <a:xfrm>
              <a:off x="2843066" y="4285391"/>
              <a:ext cx="462421" cy="5400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5"/>
            <a:srcRect l="55287" t="34563" r="32112" b="54170"/>
            <a:stretch/>
          </p:blipFill>
          <p:spPr>
            <a:xfrm>
              <a:off x="2056453" y="4287351"/>
              <a:ext cx="537644" cy="54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/>
            <a:srcRect l="34661" t="35275" r="55182" b="55616"/>
            <a:stretch/>
          </p:blipFill>
          <p:spPr>
            <a:xfrm>
              <a:off x="1271464" y="4287351"/>
              <a:ext cx="536020" cy="5400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35" t="81516" r="65808" b="9802"/>
            <a:stretch/>
          </p:blipFill>
          <p:spPr>
            <a:xfrm>
              <a:off x="3554331" y="4285391"/>
              <a:ext cx="508981" cy="540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63" t="38062" r="43398" b="53480"/>
            <a:stretch/>
          </p:blipFill>
          <p:spPr>
            <a:xfrm>
              <a:off x="4341069" y="4288031"/>
              <a:ext cx="526500" cy="540000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1271464" y="4666855"/>
            <a:ext cx="2034023" cy="398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체력값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조절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554331" y="4662575"/>
            <a:ext cx="1310547" cy="398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spc="-15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특수효과 조절</a:t>
            </a:r>
            <a:endParaRPr lang="en-US" altLang="ko-KR" sz="1500" spc="-15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11249" y="4662575"/>
            <a:ext cx="1283209" cy="398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spc="-15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파괴방법</a:t>
            </a:r>
            <a:r>
              <a:rPr lang="ko-KR" altLang="en-US" sz="1500" spc="-15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조절</a:t>
            </a:r>
            <a:endParaRPr lang="en-US" altLang="ko-KR" sz="1500" spc="-15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5359" y="5157192"/>
            <a:ext cx="5040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3-1. 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디자인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배치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56161" y="5764366"/>
            <a:ext cx="926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 밖에 배치하기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 밖에 배치하면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맵과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b="1" dirty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접촉면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</a:t>
            </a:r>
            <a:r>
              <a:rPr lang="ko-KR" altLang="en-US" sz="1600" b="1" dirty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제한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되기 때문에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매치를 통해 아이템을 먹기가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어려워짐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사과 아이템과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접촉면적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조절하여 난이도 조절이 가능함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9"/>
          <a:stretch/>
        </p:blipFill>
        <p:spPr>
          <a:xfrm>
            <a:off x="8833601" y="2551440"/>
            <a:ext cx="3018558" cy="3132846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813874" y="2911480"/>
            <a:ext cx="373008" cy="36817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1181494" y="5256079"/>
            <a:ext cx="373008" cy="36817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6964828" y="4662575"/>
            <a:ext cx="1811981" cy="10156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 밖에 위치할 경우 접촉면적을 조절하여 </a:t>
            </a:r>
            <a:r>
              <a:rPr lang="ko-KR" altLang="en-US" sz="15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난이조절이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가능함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8" name="꺾인 연결선 7"/>
          <p:cNvCxnSpPr>
            <a:stCxn id="49" idx="1"/>
            <a:endCxn id="47" idx="0"/>
          </p:cNvCxnSpPr>
          <p:nvPr/>
        </p:nvCxnSpPr>
        <p:spPr>
          <a:xfrm rot="10800000" flipV="1">
            <a:off x="7870820" y="3095565"/>
            <a:ext cx="943055" cy="1567009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89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1268760"/>
            <a:ext cx="2787973" cy="540002"/>
            <a:chOff x="4707075" y="1625598"/>
            <a:chExt cx="2787973" cy="540002"/>
          </a:xfrm>
          <a:solidFill>
            <a:srgbClr val="2BB957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rPr>
                <a:t>목  차</a:t>
              </a:r>
              <a:endParaRPr lang="ko-KR" altLang="en-US" sz="24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955472" y="2204864"/>
            <a:ext cx="437171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2400" b="1" noProof="0" dirty="0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개요</a:t>
            </a:r>
            <a:endParaRPr lang="en-US" altLang="ko-KR" sz="2400" b="1" noProof="0" dirty="0" smtClean="0">
              <a:solidFill>
                <a:srgbClr val="92D05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게임 소개</a:t>
            </a:r>
            <a:endParaRPr lang="en-US" altLang="ko-KR" sz="20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퍼즐 게임의 재미</a:t>
            </a:r>
            <a:endParaRPr lang="en-US" altLang="ko-KR" sz="20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디자인 요소 분석</a:t>
            </a:r>
            <a:endParaRPr lang="en-US" altLang="ko-KR" sz="20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400" b="1" dirty="0" err="1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2400" b="1" dirty="0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미션 분석</a:t>
            </a:r>
            <a:endParaRPr lang="en-US" altLang="ko-KR" sz="2400" b="1" dirty="0" smtClean="0">
              <a:solidFill>
                <a:srgbClr val="92D05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ko-KR" altLang="en-US" sz="2400" b="1" dirty="0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 폭탄 분석</a:t>
            </a:r>
            <a:endParaRPr lang="en-US" altLang="ko-KR" sz="2400" b="1" dirty="0" smtClean="0">
              <a:solidFill>
                <a:srgbClr val="92D05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 폭탄 메커니즘 분석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특수 폭탄 시스템 분석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54300" y="2204864"/>
            <a:ext cx="41341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en-US" altLang="ko-KR" sz="2400" b="1" dirty="0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sz="2400" b="1" dirty="0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분석</a:t>
            </a:r>
            <a:endParaRPr lang="en-US" altLang="ko-KR" sz="2400" b="1" dirty="0" smtClean="0">
              <a:solidFill>
                <a:srgbClr val="92D05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</a:t>
            </a: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매커니즘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분석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헬퍼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요소 분석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noProof="0" dirty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en-US" altLang="ko-KR" sz="2400" b="1" noProof="0" dirty="0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400" b="1" noProof="0" dirty="0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 디자인 분석</a:t>
            </a:r>
            <a:endParaRPr lang="en-US" altLang="ko-KR" sz="2400" b="1" noProof="0" dirty="0" smtClean="0">
              <a:solidFill>
                <a:srgbClr val="92D05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en-US" altLang="ko-KR" sz="2400" b="1" dirty="0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2400" b="1" dirty="0" smtClean="0">
                <a:solidFill>
                  <a:srgbClr val="92D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마무리 정리</a:t>
            </a:r>
            <a:endParaRPr lang="en-US" altLang="ko-KR" sz="2400" b="1" dirty="0" smtClean="0">
              <a:solidFill>
                <a:srgbClr val="92D050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53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헬퍼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 아이템 분석</a:t>
            </a:r>
            <a:r>
              <a:rPr lang="en-US" altLang="ko-KR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사과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4577054" y="980728"/>
            <a:ext cx="1440161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6160" y="1427292"/>
            <a:ext cx="545180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멀리 배치하기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주로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 면적이 제한되는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 구석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배치하는 경우가 많음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배치 위치가 스테이지 진행 경로와 상반될 경우 아이템을 먹어야 할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당위성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 약해지기 쉬움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해당 위치까지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 범위를 넓혀갈 당위성을 만들기 위해 사과 아이템 아래에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하는 전략이 사용됨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생성 입구 막기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블록이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생성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되는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위치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사과 아이템으로 막는 경우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사과 아이템을 가두고 있는 오브젝트를 모두 파괴하더라도 사과 아이템을 없애야 진행이 가능하기 때문에 난이도가 올라감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경로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막기의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경우에도 동일함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경로 막기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 이동 경로를 한 줄로 좁히고 해당 위치에 사과 아이템을 배치하는 경우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사과 아이템을 가두고 있는 오브젝트의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체력값을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조절하여 난이도를 조절할 수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5359" y="796476"/>
            <a:ext cx="5040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3-2. 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디자인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배치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4" b="36374"/>
          <a:stretch/>
        </p:blipFill>
        <p:spPr>
          <a:xfrm>
            <a:off x="6312024" y="908720"/>
            <a:ext cx="2857899" cy="1620637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8824039" y="978383"/>
            <a:ext cx="345884" cy="32357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91" b="28136"/>
          <a:stretch/>
        </p:blipFill>
        <p:spPr>
          <a:xfrm>
            <a:off x="6314969" y="2673373"/>
            <a:ext cx="2857500" cy="19442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3" b="29862"/>
          <a:stretch/>
        </p:blipFill>
        <p:spPr>
          <a:xfrm>
            <a:off x="8989807" y="4761605"/>
            <a:ext cx="2858655" cy="19442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356009" y="1333217"/>
            <a:ext cx="2520280" cy="10156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경로와 반대 위치에 배치될 경우 석판을 배치해 파괴 당위성을 제공할 수 있음</a:t>
            </a: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11071" y="3137650"/>
            <a:ext cx="2565217" cy="784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블록이 떨어지는 입구를 사과로 막아 난이도를 높일 수 있음</a:t>
            </a: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12024" y="5445224"/>
            <a:ext cx="2512015" cy="7848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경로를 좁히고 해당 위치를 사과로 막아 난이도를 높일 수도 있음</a:t>
            </a: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608168" y="2707293"/>
            <a:ext cx="313531" cy="28965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921700" y="2996952"/>
            <a:ext cx="288032" cy="28803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256240" y="3356992"/>
            <a:ext cx="288032" cy="28803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553416" y="3645024"/>
            <a:ext cx="288032" cy="28803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852965" y="3936340"/>
            <a:ext cx="288032" cy="288032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324838" y="5753028"/>
            <a:ext cx="299554" cy="340267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꺾인 연결선 33"/>
          <p:cNvCxnSpPr>
            <a:stCxn id="49" idx="3"/>
            <a:endCxn id="20" idx="0"/>
          </p:cNvCxnSpPr>
          <p:nvPr/>
        </p:nvCxnSpPr>
        <p:spPr>
          <a:xfrm>
            <a:off x="9169923" y="1140173"/>
            <a:ext cx="1446226" cy="193044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24" idx="3"/>
            <a:endCxn id="21" idx="0"/>
          </p:cNvCxnSpPr>
          <p:nvPr/>
        </p:nvCxnSpPr>
        <p:spPr>
          <a:xfrm>
            <a:off x="7921699" y="2852123"/>
            <a:ext cx="2671981" cy="285527"/>
          </a:xfrm>
          <a:prstGeom prst="bentConnector2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31" idx="0"/>
            <a:endCxn id="22" idx="0"/>
          </p:cNvCxnSpPr>
          <p:nvPr/>
        </p:nvCxnSpPr>
        <p:spPr>
          <a:xfrm rot="16200000" flipV="1">
            <a:off x="8367422" y="4645834"/>
            <a:ext cx="307804" cy="1906583"/>
          </a:xfrm>
          <a:prstGeom prst="bentConnector3">
            <a:avLst>
              <a:gd name="adj1" fmla="val 174268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2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243638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헬퍼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 아이템 분석</a:t>
            </a:r>
            <a:r>
              <a:rPr lang="en-US" altLang="ko-KR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항아리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56161" y="1427292"/>
            <a:ext cx="653192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꽃항아리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효과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꽃항아리와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같은 색깔의 블록을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매치할 수록 항아리의 물이 차고 대략 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24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동일한 색깔 블록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파괴할 경우 항아리가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십자폭탄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가로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·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세로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한줄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형태로 폭발함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디자인 방법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전체적으로 스테이지 장애물의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체력값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높이고 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항아리의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폭발 범위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해당 장애물을 배치해 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스테이지가 원활히 진행되는 구조로 맵 디자인이 이뤄짐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어려운 레벨 디자인이 수월히 진행되고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상대적으로 자주 연출되는 폭발을 활용해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유저에게 시원시원한 진행을 느낄 수 있도록 할 수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매치가 막힐 경우 유저는 항아리 폭발을 우선적으로 시도할 수 있는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전략적 여지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생김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여러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꽃항아리를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배치할 경우 유저가 어떤 색깔의 블록을 우선적으로 파괴할지 모르기 때문에 항아리의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폭발 순서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조절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하기 어려움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 시작 시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꽃항아리의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물을 개발자가 일정량 채워 놓음으로써 폭발 순서에 개입할 여지를 만듦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35359" y="796476"/>
            <a:ext cx="316835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꽃항아리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레벨 디자인 분석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238089"/>
            <a:ext cx="3096130" cy="397336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053" b="37047" l="79355" r="88423"/>
                    </a14:imgEffect>
                  </a14:imgLayer>
                </a14:imgProps>
              </a:ext>
            </a:extLst>
          </a:blip>
          <a:srcRect l="78222" t="28054" r="10444" b="61954"/>
          <a:stretch/>
        </p:blipFill>
        <p:spPr>
          <a:xfrm>
            <a:off x="3376728" y="904206"/>
            <a:ext cx="289829" cy="33388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 flipV="1">
            <a:off x="9567504" y="3110296"/>
            <a:ext cx="1064786" cy="373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 flipV="1">
            <a:off x="7487046" y="3110294"/>
            <a:ext cx="791373" cy="373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536160" y="5306998"/>
            <a:ext cx="3096130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항아리의 폭발 범위에 장애물을 배치해 원활한 진행 구도를 만듦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36160" y="6043354"/>
            <a:ext cx="3960440" cy="55399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defTabSz="914400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항아리의 물을 채워놓은 정도에 따라 항아리의 폭발 순서를 어느정도 조절할 수 있음</a:t>
            </a:r>
            <a:r>
              <a:rPr lang="en-US" altLang="ko-KR" sz="15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sp>
        <p:nvSpPr>
          <p:cNvPr id="26" name="직사각형 25"/>
          <p:cNvSpPr/>
          <p:nvPr/>
        </p:nvSpPr>
        <p:spPr>
          <a:xfrm flipV="1">
            <a:off x="8900303" y="3044751"/>
            <a:ext cx="388591" cy="36004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8904312" y="3717032"/>
            <a:ext cx="388591" cy="36004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 flipV="1">
            <a:off x="8904312" y="4437111"/>
            <a:ext cx="388591" cy="36004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920536" y="3005480"/>
            <a:ext cx="1152128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폭발 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순위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920536" y="3678887"/>
            <a:ext cx="1152128" cy="39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폭발 </a:t>
            </a:r>
            <a:r>
              <a:rPr lang="en-US" altLang="ko-KR" sz="15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순위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920536" y="4418963"/>
            <a:ext cx="1152128" cy="39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폭발 </a:t>
            </a:r>
            <a:r>
              <a:rPr lang="en-US" altLang="ko-KR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5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순위</a:t>
            </a:r>
            <a:endParaRPr lang="en-US" altLang="ko-KR" sz="15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2" name="꺾인 연결선 41"/>
          <p:cNvCxnSpPr>
            <a:stCxn id="27" idx="1"/>
            <a:endCxn id="25" idx="1"/>
          </p:cNvCxnSpPr>
          <p:nvPr/>
        </p:nvCxnSpPr>
        <p:spPr>
          <a:xfrm rot="10800000" flipV="1">
            <a:off x="7536160" y="3897051"/>
            <a:ext cx="1368152" cy="2423301"/>
          </a:xfrm>
          <a:prstGeom prst="bentConnector3">
            <a:avLst>
              <a:gd name="adj1" fmla="val 116709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2" idx="1"/>
            <a:endCxn id="24" idx="1"/>
          </p:cNvCxnSpPr>
          <p:nvPr/>
        </p:nvCxnSpPr>
        <p:spPr>
          <a:xfrm rot="10800000" flipH="1" flipV="1">
            <a:off x="7487046" y="3297029"/>
            <a:ext cx="49114" cy="2286967"/>
          </a:xfrm>
          <a:prstGeom prst="bentConnector3">
            <a:avLst>
              <a:gd name="adj1" fmla="val -64562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26" idx="0"/>
            <a:endCxn id="31" idx="2"/>
          </p:cNvCxnSpPr>
          <p:nvPr/>
        </p:nvCxnSpPr>
        <p:spPr>
          <a:xfrm rot="16200000" flipH="1">
            <a:off x="10275964" y="2223426"/>
            <a:ext cx="39270" cy="2402001"/>
          </a:xfrm>
          <a:prstGeom prst="bentConnector3">
            <a:avLst>
              <a:gd name="adj1" fmla="val 481816"/>
            </a:avLst>
          </a:prstGeom>
          <a:ln w="1905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27" idx="0"/>
            <a:endCxn id="34" idx="2"/>
          </p:cNvCxnSpPr>
          <p:nvPr/>
        </p:nvCxnSpPr>
        <p:spPr>
          <a:xfrm rot="16200000" flipH="1">
            <a:off x="10297604" y="2878077"/>
            <a:ext cx="12700" cy="2397992"/>
          </a:xfrm>
          <a:prstGeom prst="bentConnector3">
            <a:avLst>
              <a:gd name="adj1" fmla="val 1800000"/>
            </a:avLst>
          </a:prstGeom>
          <a:ln w="1905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 45"/>
          <p:cNvCxnSpPr>
            <a:stCxn id="28" idx="0"/>
            <a:endCxn id="41" idx="2"/>
          </p:cNvCxnSpPr>
          <p:nvPr/>
        </p:nvCxnSpPr>
        <p:spPr>
          <a:xfrm rot="16200000" flipH="1">
            <a:off x="10287606" y="3608154"/>
            <a:ext cx="19997" cy="2397992"/>
          </a:xfrm>
          <a:prstGeom prst="bentConnector3">
            <a:avLst>
              <a:gd name="adj1" fmla="val 1243171"/>
            </a:avLst>
          </a:prstGeom>
          <a:ln w="1905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 flipV="1">
            <a:off x="7834994" y="4443676"/>
            <a:ext cx="791373" cy="373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 flipV="1">
            <a:off x="9876777" y="4445723"/>
            <a:ext cx="791373" cy="3734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/>
          <p:cNvCxnSpPr>
            <a:endCxn id="50" idx="1"/>
          </p:cNvCxnSpPr>
          <p:nvPr/>
        </p:nvCxnSpPr>
        <p:spPr>
          <a:xfrm>
            <a:off x="7147569" y="4617131"/>
            <a:ext cx="687425" cy="13281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23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2035" y="2555091"/>
            <a:ext cx="32079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ko-KR" altLang="en-US" sz="4000" dirty="0" smtClean="0">
                <a:latin typeface="a옛날사진관3" pitchFamily="18" charset="-127"/>
                <a:ea typeface="a옛날사진관3" pitchFamily="18" charset="-127"/>
              </a:rPr>
              <a:t>감사합니다 </a:t>
            </a:r>
            <a:r>
              <a:rPr lang="en-US" altLang="ko-KR" sz="4000" dirty="0" smtClean="0">
                <a:latin typeface="a옛날사진관3" pitchFamily="18" charset="-127"/>
                <a:ea typeface="a옛날사진관3" pitchFamily="18" charset="-127"/>
                <a:sym typeface="Wingdings" panose="05000000000000000000" pitchFamily="2" charset="2"/>
              </a:rPr>
              <a:t></a:t>
            </a:r>
            <a:endParaRPr lang="ko-KR" altLang="en-US" sz="4000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5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649712"/>
            <a:ext cx="3208286" cy="32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294241"/>
              </p:ext>
            </p:extLst>
          </p:nvPr>
        </p:nvGraphicFramePr>
        <p:xfrm>
          <a:off x="1199456" y="454780"/>
          <a:ext cx="8019074" cy="28081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483">
                  <a:extLst>
                    <a:ext uri="{9D8B030D-6E8A-4147-A177-3AD203B41FA5}">
                      <a16:colId xmlns="" xmlns:a16="http://schemas.microsoft.com/office/drawing/2014/main" val="143172725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727082281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2129079346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4072341223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1765585374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2555534622"/>
                    </a:ext>
                  </a:extLst>
                </a:gridCol>
                <a:gridCol w="898513">
                  <a:extLst>
                    <a:ext uri="{9D8B030D-6E8A-4147-A177-3AD203B41FA5}">
                      <a16:colId xmlns="" xmlns:a16="http://schemas.microsoft.com/office/drawing/2014/main" val="1039752448"/>
                    </a:ext>
                  </a:extLst>
                </a:gridCol>
              </a:tblGrid>
              <a:tr h="522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분류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깨진 바위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바위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색깔 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덩굴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진흙판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구멍 폭탄</a:t>
                      </a:r>
                      <a:endParaRPr lang="en-US" altLang="ko-KR" sz="14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7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파괴 방법을 달리한 예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매치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특수폭탄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매치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특정 색깔 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매치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42876372"/>
                  </a:ext>
                </a:extLst>
              </a:tr>
              <a:tr h="26109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특수 효과를 부여한 예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en-US" altLang="ko-KR" sz="140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10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rgbClr val="FF0000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1855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707075" y="1268760"/>
            <a:ext cx="2787973" cy="540002"/>
            <a:chOff x="4707075" y="1625598"/>
            <a:chExt cx="2787973" cy="540002"/>
          </a:xfrm>
          <a:solidFill>
            <a:srgbClr val="2BB957"/>
          </a:solidFill>
        </p:grpSpPr>
        <p:sp>
          <p:nvSpPr>
            <p:cNvPr id="3" name="타원 2"/>
            <p:cNvSpPr/>
            <p:nvPr/>
          </p:nvSpPr>
          <p:spPr>
            <a:xfrm>
              <a:off x="4707075" y="1625600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" name="타원 3"/>
            <p:cNvSpPr/>
            <p:nvPr/>
          </p:nvSpPr>
          <p:spPr>
            <a:xfrm>
              <a:off x="6955048" y="1625598"/>
              <a:ext cx="540000" cy="54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977075" y="1625599"/>
              <a:ext cx="2247973" cy="540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a옛날사진관3" pitchFamily="18" charset="-127"/>
                  <a:ea typeface="a옛날사진관3" pitchFamily="18" charset="-127"/>
                </a:rPr>
                <a:t>기획의도</a:t>
              </a:r>
              <a:endParaRPr lang="ko-KR" altLang="en-US" sz="24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486894" y="2420888"/>
            <a:ext cx="921821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a옛날사진관3" pitchFamily="18" charset="-127"/>
                <a:ea typeface="a옛날사진관3" pitchFamily="18" charset="-127"/>
              </a:rPr>
              <a:t>포코포코란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 퍼즐 게임의 분석을 통해</a:t>
            </a:r>
            <a:endParaRPr lang="en-US" altLang="ko-KR" sz="2000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퍼즐 게임의 핵심 재미 요소를 이해하고</a:t>
            </a:r>
            <a:endParaRPr lang="en-US" altLang="ko-KR" sz="2000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주요 레벨 디자인 요소인 장애물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(</a:t>
            </a:r>
            <a:r>
              <a:rPr lang="ko-KR" altLang="en-US" sz="2000" dirty="0" err="1" smtClean="0">
                <a:latin typeface="a옛날사진관3" pitchFamily="18" charset="-127"/>
                <a:ea typeface="a옛날사진관3" pitchFamily="18" charset="-127"/>
              </a:rPr>
              <a:t>기믹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요소와 맵 디자인 분석을 중심으로</a:t>
            </a:r>
            <a:endParaRPr lang="en-US" altLang="ko-KR" sz="2000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a옛날사진관3" pitchFamily="18" charset="-127"/>
                <a:ea typeface="a옛날사진관3" pitchFamily="18" charset="-127"/>
              </a:rPr>
              <a:t>포코포코의</a:t>
            </a:r>
            <a:r>
              <a:rPr lang="ko-KR" altLang="en-US" sz="2000" dirty="0" smtClean="0">
                <a:latin typeface="a옛날사진관3" pitchFamily="18" charset="-127"/>
                <a:ea typeface="a옛날사진관3" pitchFamily="18" charset="-127"/>
              </a:rPr>
              <a:t> 레벨 디자인 전반을 분석하고자 한다</a:t>
            </a:r>
            <a:r>
              <a:rPr lang="en-US" altLang="ko-KR" sz="2000" dirty="0" smtClean="0">
                <a:latin typeface="a옛날사진관3" pitchFamily="18" charset="-127"/>
                <a:ea typeface="a옛날사진관3" pitchFamily="18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59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í¬ì½í¡ ìºë¦­í°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72" y="4077072"/>
            <a:ext cx="2958667" cy="263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게임 소개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934288"/>
              </p:ext>
            </p:extLst>
          </p:nvPr>
        </p:nvGraphicFramePr>
        <p:xfrm>
          <a:off x="7032104" y="1172106"/>
          <a:ext cx="4130677" cy="2745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7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17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9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게임명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aseline="0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포코포코</a:t>
                      </a:r>
                      <a:r>
                        <a:rPr lang="ko-KR" altLang="en-US" sz="20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 </a:t>
                      </a: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for </a:t>
                      </a:r>
                      <a:r>
                        <a:rPr lang="en-US" altLang="ko-KR" sz="2000" baseline="0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kakao</a:t>
                      </a:r>
                      <a:endParaRPr lang="en-US" altLang="ko-KR" sz="2000" baseline="0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B95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9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출시일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3D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9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장르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매치 퍼즐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49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개발사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TREENOD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91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조작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가상패드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,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a옛날사진관3" panose="02020600000000000000" pitchFamily="18" charset="-127"/>
                          <a:ea typeface="a옛날사진관3" panose="02020600000000000000" pitchFamily="18" charset="-127"/>
                        </a:rPr>
                        <a:t>터치 조작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a옛날사진관3" panose="02020600000000000000" pitchFamily="18" charset="-127"/>
                        <a:ea typeface="a옛날사진관3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607460" y="4365104"/>
            <a:ext cx="56166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기존 </a:t>
            </a:r>
            <a:r>
              <a:rPr lang="ko-KR" altLang="en-US" sz="1600" b="1" dirty="0" err="1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포코팡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IP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활용해 만든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 퍼즐게임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캐주얼한</a:t>
            </a:r>
            <a:r>
              <a:rPr lang="ko-KR" altLang="en-US" sz="16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동물 캐릭터들을 활용해 </a:t>
            </a:r>
            <a:r>
              <a:rPr lang="ko-KR" altLang="en-US" sz="1600" b="1" noProof="0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남녀노소</a:t>
            </a:r>
            <a:r>
              <a:rPr lang="ko-KR" altLang="en-US" sz="16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누구나 즐길 수 있는 퍼즐 게임의 재미를 </a:t>
            </a:r>
            <a:r>
              <a:rPr lang="ko-KR" altLang="en-US" sz="16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그려냄</a:t>
            </a:r>
            <a:r>
              <a:rPr lang="en-US" altLang="ko-KR" sz="16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현재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일본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에서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라인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(Line)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을 통해 유통하고 있으며 높은 매출 순위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(7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월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10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일 </a:t>
            </a:r>
            <a:r>
              <a:rPr lang="ko-KR" altLang="en-US" sz="1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구글플레이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기준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10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위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기록하고 있는 글로벌 퍼즐 게임의 대표주자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058" name="Picture 10" descr="í¬ì½í¬ì½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542" y="1172106"/>
            <a:ext cx="4881760" cy="274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16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퍼즐 게임의 재미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1021851"/>
            <a:ext cx="69061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 퍼즐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게임의 핵심 요소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&amp;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재미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전략성</a:t>
            </a: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+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예측 불가능성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운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2" name="직선 연결선 21"/>
          <p:cNvCxnSpPr>
            <a:stCxn id="31" idx="6"/>
            <a:endCxn id="34" idx="1"/>
          </p:cNvCxnSpPr>
          <p:nvPr/>
        </p:nvCxnSpPr>
        <p:spPr>
          <a:xfrm flipV="1">
            <a:off x="7241493" y="3135777"/>
            <a:ext cx="1098684" cy="9922"/>
          </a:xfrm>
          <a:prstGeom prst="line">
            <a:avLst/>
          </a:prstGeom>
          <a:ln w="1905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1" idx="2"/>
            <a:endCxn id="41" idx="3"/>
          </p:cNvCxnSpPr>
          <p:nvPr/>
        </p:nvCxnSpPr>
        <p:spPr>
          <a:xfrm flipH="1">
            <a:off x="4001133" y="3145699"/>
            <a:ext cx="1086755" cy="0"/>
          </a:xfrm>
          <a:prstGeom prst="line">
            <a:avLst/>
          </a:prstGeom>
          <a:ln w="1905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42" idx="0"/>
            <a:endCxn id="31" idx="4"/>
          </p:cNvCxnSpPr>
          <p:nvPr/>
        </p:nvCxnSpPr>
        <p:spPr>
          <a:xfrm flipV="1">
            <a:off x="6157436" y="4230550"/>
            <a:ext cx="7255" cy="842534"/>
          </a:xfrm>
          <a:prstGeom prst="line">
            <a:avLst/>
          </a:prstGeom>
          <a:ln w="19050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/>
          <p:cNvSpPr/>
          <p:nvPr/>
        </p:nvSpPr>
        <p:spPr>
          <a:xfrm>
            <a:off x="5087888" y="2060848"/>
            <a:ext cx="2153605" cy="2169702"/>
          </a:xfrm>
          <a:prstGeom prst="ellipse">
            <a:avLst/>
          </a:prstGeom>
          <a:solidFill>
            <a:srgbClr val="33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전략성</a:t>
            </a:r>
            <a:endParaRPr lang="en-US" altLang="ko-KR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+</a:t>
            </a:r>
          </a:p>
          <a:p>
            <a:pPr algn="ctr"/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예측 </a:t>
            </a:r>
            <a:endParaRPr lang="en-US" altLang="ko-KR" sz="20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불가능성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운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340177" y="2523709"/>
            <a:ext cx="3357019" cy="122413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부수는 재미</a:t>
            </a:r>
            <a:endParaRPr lang="en-US" altLang="ko-KR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블럭들이</a:t>
            </a:r>
            <a:r>
              <a:rPr lang="ko-KR" altLang="en-US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내려오면서 의도치 않게 연속으로 터지는 재미</a:t>
            </a:r>
            <a:r>
              <a:rPr lang="en-US" altLang="ko-KR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98376" y="2533631"/>
            <a:ext cx="3502757" cy="122413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만들기 재미</a:t>
            </a:r>
            <a:endParaRPr lang="en-US" altLang="ko-KR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원하는 폭탄을 만드는 재미</a:t>
            </a:r>
            <a:endParaRPr lang="ko-KR" altLang="en-US" sz="1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611724" y="5073084"/>
            <a:ext cx="5091423" cy="130824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전락적</a:t>
            </a:r>
            <a:r>
              <a:rPr lang="ko-KR" altLang="en-US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재미</a:t>
            </a:r>
            <a:endParaRPr lang="en-US" altLang="ko-KR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6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클리어</a:t>
            </a:r>
            <a:r>
              <a:rPr lang="ko-KR" altLang="en-US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조건을 달성하기 위해 전략적으로 블록을 연결하는 재미</a:t>
            </a:r>
            <a:r>
              <a:rPr lang="en-US" altLang="ko-KR" sz="1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  <a:endParaRPr lang="ko-KR" altLang="en-US" sz="1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213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í¬ì½í¬ì½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532" y="1700808"/>
            <a:ext cx="2696937" cy="485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타원 57"/>
          <p:cNvSpPr/>
          <p:nvPr/>
        </p:nvSpPr>
        <p:spPr>
          <a:xfrm>
            <a:off x="4655840" y="2952161"/>
            <a:ext cx="2936120" cy="283920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게임 플레이 소개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1021851"/>
            <a:ext cx="588267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플레이 화면을 기준으로 게임 플레이 및 구성요소 소개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28" name="직선 화살표 연결선 27"/>
          <p:cNvCxnSpPr>
            <a:stCxn id="26" idx="1"/>
            <a:endCxn id="31" idx="3"/>
          </p:cNvCxnSpPr>
          <p:nvPr/>
        </p:nvCxnSpPr>
        <p:spPr>
          <a:xfrm flipH="1">
            <a:off x="4195915" y="2581408"/>
            <a:ext cx="724615" cy="1489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3747" y="2237871"/>
            <a:ext cx="3562168" cy="9848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남은 이동 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남은 이동 수 안에 스테이지 </a:t>
            </a:r>
            <a:r>
              <a:rPr lang="ko-KR" altLang="en-US" sz="1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조건을 충족하면 스테이지가 </a:t>
            </a:r>
            <a:r>
              <a:rPr lang="ko-KR" altLang="en-US" sz="1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된다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endParaRPr lang="ko-KR" altLang="en-US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20530" y="2237871"/>
            <a:ext cx="815429" cy="6870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218039" y="2237871"/>
            <a:ext cx="905757" cy="6150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8407206" y="2371140"/>
            <a:ext cx="3267186" cy="184665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조건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스테이지를 클리어하기 위한 필요 조건으로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주로 사용되는 </a:t>
            </a:r>
            <a:r>
              <a:rPr lang="ko-KR" altLang="en-US" sz="1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조건은 아래와 같다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타일 부수기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열쇠 내리기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제한 시간 내에 목표점수 도달하기 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특정 블록 제거하기</a:t>
            </a:r>
            <a:endParaRPr lang="en-US" altLang="ko-KR" sz="14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4" name="직선 화살표 연결선 43"/>
          <p:cNvCxnSpPr>
            <a:stCxn id="41" idx="3"/>
            <a:endCxn id="42" idx="1"/>
          </p:cNvCxnSpPr>
          <p:nvPr/>
        </p:nvCxnSpPr>
        <p:spPr>
          <a:xfrm>
            <a:off x="7123796" y="2545404"/>
            <a:ext cx="1283410" cy="74906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5951984" y="3849969"/>
            <a:ext cx="1171812" cy="587143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8112224" y="4806482"/>
            <a:ext cx="3562168" cy="98488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3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매치에 활용되는 동물 얼굴 모양의 블록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총 활용 가능한 블록은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개이며 보통은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개의 블록이 스테이지에 등장한다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ko-KR" altLang="en-US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7" name="직선 화살표 연결선 46"/>
          <p:cNvCxnSpPr>
            <a:stCxn id="45" idx="3"/>
            <a:endCxn id="46" idx="1"/>
          </p:cNvCxnSpPr>
          <p:nvPr/>
        </p:nvCxnSpPr>
        <p:spPr>
          <a:xfrm>
            <a:off x="7123796" y="4143541"/>
            <a:ext cx="988428" cy="115538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5375920" y="3849969"/>
            <a:ext cx="300255" cy="109119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>
            <a:stCxn id="53" idx="1"/>
            <a:endCxn id="56" idx="3"/>
          </p:cNvCxnSpPr>
          <p:nvPr/>
        </p:nvCxnSpPr>
        <p:spPr>
          <a:xfrm flipH="1">
            <a:off x="4195915" y="4395569"/>
            <a:ext cx="1180005" cy="246681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33747" y="4257529"/>
            <a:ext cx="3562168" cy="769441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블록의 이동과 </a:t>
            </a:r>
            <a:r>
              <a:rPr lang="ko-KR" altLang="en-US" sz="1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조건 달성을 방해하는 요소로 주요 난이도 조절 장치로 작용한다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33747" y="5445224"/>
            <a:ext cx="3562168" cy="769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 디자인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최대 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9x9(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가로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x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세로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 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크기의 타일 형태의 </a:t>
            </a:r>
            <a:r>
              <a:rPr lang="ko-KR" altLang="en-US" sz="14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맵으로</a:t>
            </a:r>
            <a:r>
              <a:rPr lang="ko-KR" altLang="en-US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난이도 조절 장치로 작용한다</a:t>
            </a:r>
            <a:r>
              <a:rPr lang="en-US" altLang="ko-KR" sz="14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14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64" name="직선 화살표 연결선 63"/>
          <p:cNvCxnSpPr>
            <a:stCxn id="58" idx="3"/>
            <a:endCxn id="63" idx="3"/>
          </p:cNvCxnSpPr>
          <p:nvPr/>
        </p:nvCxnSpPr>
        <p:spPr>
          <a:xfrm flipH="1">
            <a:off x="4195915" y="5375574"/>
            <a:ext cx="889910" cy="4543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레벨 디자인 요소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1021851"/>
            <a:ext cx="36004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레벨 디자인 요소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652667"/>
            <a:ext cx="31475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남은 이동 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6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조건의 개수</a:t>
            </a:r>
            <a:endParaRPr lang="en-US" altLang="ko-KR" sz="16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블록의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종류 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배치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형태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떨어지는 블록의 유형</a:t>
            </a:r>
            <a:endParaRPr lang="en-US" altLang="ko-KR" sz="16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51784" y="1021851"/>
            <a:ext cx="7705254" cy="55707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남은 이동 수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스테이지마다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남은 이동 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’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 다르며 남은 이동 수가 작을 수록 난이도가 올라간다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조건의 개수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클리어에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필요한 조건의 개수가 많을 수록 난이도가 올라간다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예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클리어에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필요한 석판의 개수가 많을 수록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클리어가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어려움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블록의 종류 수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블록의 종류가 만을 수록 난이도가 올라간다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최대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등장 가능한 동물 블록은 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이며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보통 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동물 블록이 등장한다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난이도를 올릴 경우 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6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 동물 블록이 등장한다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5350" r="62600" b="78298"/>
          <a:stretch/>
        </p:blipFill>
        <p:spPr>
          <a:xfrm>
            <a:off x="6729416" y="2143287"/>
            <a:ext cx="1203284" cy="60658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t="16401" r="62600" b="76678"/>
          <a:stretch/>
        </p:blipFill>
        <p:spPr>
          <a:xfrm>
            <a:off x="4956311" y="2143287"/>
            <a:ext cx="1113486" cy="6115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55" t="18260" r="17792" b="74141"/>
          <a:stretch/>
        </p:blipFill>
        <p:spPr>
          <a:xfrm>
            <a:off x="4955737" y="4011351"/>
            <a:ext cx="1096803" cy="7137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1" t="18290" r="18460" b="73801"/>
          <a:stretch/>
        </p:blipFill>
        <p:spPr>
          <a:xfrm>
            <a:off x="6765881" y="4011351"/>
            <a:ext cx="996849" cy="7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레벨 디자인 요소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특수 폭탄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38" name="타원 37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1021851"/>
            <a:ext cx="588267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레벨 디자인 요소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652667"/>
            <a:ext cx="31475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남은 이동 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noProof="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6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조건의 개수</a:t>
            </a:r>
            <a:endParaRPr lang="en-US" altLang="ko-KR" sz="16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블록의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종류 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 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배치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형태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noProof="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떨어지는 블록의 유형</a:t>
            </a:r>
            <a:endParaRPr lang="en-US" altLang="ko-KR" sz="1600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151784" y="1021851"/>
            <a:ext cx="7705254" cy="563231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수</a:t>
            </a:r>
            <a:endParaRPr lang="en-US" altLang="ko-KR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수가 많고 종류가 다양할 수록 난이도가 올라간다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lvl="1"/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5.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</a:t>
            </a:r>
            <a:r>
              <a:rPr lang="ko-KR" altLang="en-US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배치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장애물의 배치 위치에 따라 난이도가 달라진다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상단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과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중앙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에 위치할 수록 난이도가 올라간다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난이도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상단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중단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하단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중앙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&gt;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좌우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형태에 따라 어떻게 장애물을 배치하느냐에 따라 난이도는 달라진다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6.  </a:t>
            </a:r>
            <a:r>
              <a:rPr lang="ko-KR" altLang="en-US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맵의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형태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형태는 대략 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7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정도로 조사된다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맵의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형태에 따라 난이도가 다르며 맵 형태가 어떻게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조합되느냐에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따라 난이도가 달라진다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7.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떨어지는 블록의 유형</a:t>
            </a:r>
            <a:endParaRPr lang="en-US" altLang="ko-KR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블록이 떨어지는 유형은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스테이지마다 다르다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비슷한 종류의 블록이 연속적으로 내려올 수록 난이도가 낮아진다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12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2"/>
          <p:cNvSpPr txBox="1">
            <a:spLocks/>
          </p:cNvSpPr>
          <p:nvPr/>
        </p:nvSpPr>
        <p:spPr>
          <a:xfrm>
            <a:off x="191344" y="124787"/>
            <a:ext cx="4344916" cy="495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b="1" dirty="0" err="1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2400" b="1" dirty="0" smtClean="0">
                <a:solidFill>
                  <a:srgbClr val="2BB957"/>
                </a:solidFill>
                <a:effectLst/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미션</a:t>
            </a:r>
            <a:r>
              <a:rPr lang="en-US" altLang="ko-KR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: </a:t>
            </a:r>
            <a:r>
              <a:rPr lang="ko-KR" altLang="en-US" sz="2400" b="1" dirty="0" smtClean="0">
                <a:solidFill>
                  <a:srgbClr val="2BB957"/>
                </a:solidFill>
                <a:latin typeface="a옛날사진관3" pitchFamily="18" charset="-127"/>
                <a:ea typeface="a옛날사진관3" pitchFamily="18" charset="-127"/>
              </a:rPr>
              <a:t>석판</a:t>
            </a:r>
            <a:endParaRPr lang="ko-KR" altLang="en-US" sz="2400" dirty="0">
              <a:solidFill>
                <a:srgbClr val="2BB957"/>
              </a:solidFill>
              <a:effectLst/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5359" y="796476"/>
            <a:ext cx="3024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 제거하기 미션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6161" y="1427292"/>
            <a:ext cx="11500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가장 많이 활용되는 </a:t>
            </a:r>
            <a:r>
              <a:rPr lang="ko-KR" altLang="en-US" sz="1600" b="1" dirty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메인 </a:t>
            </a:r>
            <a:r>
              <a:rPr lang="ko-KR" altLang="en-US" sz="1600" b="1" dirty="0" err="1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ko-KR" altLang="en-US" sz="1600" b="1" dirty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미션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석판은 타일 형태로 존재하고 타일 위의 동물 블록을 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매치로 터뜨리면 아래의 석판이 제거되는 형태로 활용됨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석판을 </a:t>
            </a:r>
            <a:r>
              <a:rPr lang="ko-KR" altLang="en-US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모두 제거하면 스테이지 </a:t>
            </a:r>
            <a:r>
              <a:rPr lang="ko-KR" altLang="en-US" sz="1600" dirty="0" err="1">
                <a:latin typeface="a옛날사진관3" panose="02020600000000000000" pitchFamily="18" charset="-127"/>
                <a:ea typeface="a옛날사진관3" panose="02020600000000000000" pitchFamily="18" charset="-127"/>
              </a:rPr>
              <a:t>클리어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en-US" altLang="ko-KR" sz="16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5359" y="2499114"/>
            <a:ext cx="35283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 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레벨 디자인 방법</a:t>
            </a:r>
            <a:r>
              <a:rPr lang="en-US" altLang="ko-KR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① </a:t>
            </a:r>
            <a:r>
              <a:rPr lang="ko-KR" altLang="en-US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다양화</a:t>
            </a:r>
            <a:endParaRPr lang="en-US" altLang="ko-KR" noProof="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6161" y="3129930"/>
            <a:ext cx="115004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기본 석판을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세 가지 형태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로 분류하고 각 </a:t>
            </a:r>
            <a:r>
              <a:rPr lang="ko-KR" altLang="en-US" sz="1600" dirty="0" err="1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형태마다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단계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를 둬 점진적인 레벨 디자인을 시도함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세 가지 형태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석판의 체력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두께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),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등장 시기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파괴 조건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체력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(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두께</a:t>
            </a:r>
            <a:r>
              <a:rPr lang="en-US" altLang="ko-KR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)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겹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겹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등장 시기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1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색 석판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2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색 석판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파괴 조건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,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분홍 석판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  <a:endParaRPr lang="en-US" altLang="ko-KR" sz="16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석판의 </a:t>
            </a:r>
            <a:r>
              <a:rPr lang="ko-KR" altLang="en-US" sz="1600" b="1" dirty="0" smtClean="0">
                <a:solidFill>
                  <a:srgbClr val="00B050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확장 가능성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마련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스테이지가 상승함에 따라 석판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4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겹</a:t>
            </a:r>
            <a:r>
              <a:rPr lang="en-US" altLang="ko-KR" sz="16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or 3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색 석판 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or </a:t>
            </a: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노랑 석판 등이 생겨날 수도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특히 등장 시기를 다양화 시킴으로써 하나의 스테이지에서 유저에게 새로운 목표를 부여하는 효과를 줄 수 있음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플레이의 단조로움 제거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새로운 목표의식 부여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난이도 조절 요소로 활용</a:t>
            </a:r>
            <a:r>
              <a:rPr lang="en-US" altLang="ko-KR" sz="16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663952" y="3681439"/>
            <a:ext cx="2592287" cy="1627854"/>
            <a:chOff x="5663952" y="3889378"/>
            <a:chExt cx="2592287" cy="16278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3" t="55127" r="11984" b="39266"/>
            <a:stretch/>
          </p:blipFill>
          <p:spPr>
            <a:xfrm>
              <a:off x="5765957" y="3949947"/>
              <a:ext cx="390594" cy="39600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42" t="55153" r="22713" b="39264"/>
            <a:stretch/>
          </p:blipFill>
          <p:spPr>
            <a:xfrm>
              <a:off x="6709832" y="3949947"/>
              <a:ext cx="405900" cy="3960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1" t="20473" r="24981" b="74373"/>
            <a:stretch/>
          </p:blipFill>
          <p:spPr>
            <a:xfrm>
              <a:off x="6716166" y="4496135"/>
              <a:ext cx="381333" cy="3960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90" t="20540" r="12291" b="74098"/>
            <a:stretch/>
          </p:blipFill>
          <p:spPr>
            <a:xfrm>
              <a:off x="7688192" y="4496135"/>
              <a:ext cx="388367" cy="396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3" t="55127" r="11984" b="39266"/>
            <a:stretch/>
          </p:blipFill>
          <p:spPr>
            <a:xfrm>
              <a:off x="5774437" y="4496135"/>
              <a:ext cx="390594" cy="39600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63" t="33596" r="58132" b="58990"/>
            <a:stretch/>
          </p:blipFill>
          <p:spPr>
            <a:xfrm>
              <a:off x="6688283" y="5018907"/>
              <a:ext cx="437097" cy="4320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76" t="62553" r="77360" b="28826"/>
            <a:stretch/>
          </p:blipFill>
          <p:spPr>
            <a:xfrm>
              <a:off x="7670405" y="3949947"/>
              <a:ext cx="406154" cy="396000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3" t="55127" r="11984" b="39266"/>
            <a:stretch/>
          </p:blipFill>
          <p:spPr>
            <a:xfrm>
              <a:off x="5765957" y="5036907"/>
              <a:ext cx="390594" cy="396000"/>
            </a:xfrm>
            <a:prstGeom prst="rect">
              <a:avLst/>
            </a:prstGeom>
          </p:spPr>
        </p:pic>
        <p:cxnSp>
          <p:nvCxnSpPr>
            <p:cNvPr id="42" name="직선 화살표 연결선 41"/>
            <p:cNvCxnSpPr>
              <a:stCxn id="3" idx="3"/>
              <a:endCxn id="4" idx="1"/>
            </p:cNvCxnSpPr>
            <p:nvPr/>
          </p:nvCxnSpPr>
          <p:spPr>
            <a:xfrm>
              <a:off x="6156551" y="4147947"/>
              <a:ext cx="553281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4" idx="3"/>
              <a:endCxn id="6" idx="1"/>
            </p:cNvCxnSpPr>
            <p:nvPr/>
          </p:nvCxnSpPr>
          <p:spPr>
            <a:xfrm>
              <a:off x="7115732" y="4147947"/>
              <a:ext cx="55467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24" idx="3"/>
              <a:endCxn id="21" idx="1"/>
            </p:cNvCxnSpPr>
            <p:nvPr/>
          </p:nvCxnSpPr>
          <p:spPr>
            <a:xfrm>
              <a:off x="6165031" y="4694135"/>
              <a:ext cx="551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1" idx="3"/>
              <a:endCxn id="22" idx="1"/>
            </p:cNvCxnSpPr>
            <p:nvPr/>
          </p:nvCxnSpPr>
          <p:spPr>
            <a:xfrm>
              <a:off x="7097499" y="4694135"/>
              <a:ext cx="590693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1" idx="3"/>
              <a:endCxn id="2" idx="1"/>
            </p:cNvCxnSpPr>
            <p:nvPr/>
          </p:nvCxnSpPr>
          <p:spPr>
            <a:xfrm>
              <a:off x="6156551" y="5234907"/>
              <a:ext cx="53173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/>
            <p:cNvSpPr/>
            <p:nvPr/>
          </p:nvSpPr>
          <p:spPr>
            <a:xfrm>
              <a:off x="5663952" y="3889378"/>
              <a:ext cx="2592287" cy="162785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6489848" y="-2"/>
            <a:ext cx="1876564" cy="62071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클리어</a:t>
            </a:r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 미션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6710228" y="276886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8407206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장애물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8647494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4577054" y="2332"/>
            <a:ext cx="1872000" cy="618381"/>
            <a:chOff x="4728056" y="2332"/>
            <a:chExt cx="1872000" cy="618381"/>
          </a:xfrm>
          <a:solidFill>
            <a:srgbClr val="2BB957"/>
          </a:solidFill>
        </p:grpSpPr>
        <p:sp>
          <p:nvSpPr>
            <p:cNvPr id="54" name="타원 53"/>
            <p:cNvSpPr/>
            <p:nvPr/>
          </p:nvSpPr>
          <p:spPr>
            <a:xfrm>
              <a:off x="5015880" y="276886"/>
              <a:ext cx="55653" cy="66938"/>
            </a:xfrm>
            <a:prstGeom prst="ellipse">
              <a:avLst/>
            </a:pr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728056" y="2332"/>
              <a:ext cx="1872000" cy="618381"/>
            </a:xfrm>
            <a:prstGeom prst="rect">
              <a:avLst/>
            </a:prstGeom>
            <a:solidFill>
              <a:srgbClr val="33364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0000"/>
              <a:r>
                <a:rPr lang="ko-KR" altLang="en-US" sz="1200" dirty="0" smtClean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옛날사진관3" pitchFamily="18" charset="-127"/>
                  <a:ea typeface="a옛날사진관3" pitchFamily="18" charset="-127"/>
                </a:rPr>
                <a:t>개요</a:t>
              </a:r>
              <a:endParaRPr lang="ko-KR" altLang="en-US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3" pitchFamily="18" charset="-127"/>
                <a:ea typeface="a옛날사진관3" pitchFamily="18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4947990" y="277426"/>
              <a:ext cx="55653" cy="66938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10320000" y="-2"/>
            <a:ext cx="1872000" cy="620715"/>
          </a:xfrm>
          <a:prstGeom prst="rect">
            <a:avLst/>
          </a:prstGeom>
          <a:solidFill>
            <a:srgbClr val="33364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ko-KR" altLang="en-US" sz="12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맵 디자인 분석</a:t>
            </a:r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560496" y="278322"/>
            <a:ext cx="55653" cy="6693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7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BB957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>
        <a:defPPr>
          <a:defRPr sz="2400" b="1" dirty="0" smtClean="0">
            <a:solidFill>
              <a:srgbClr val="2BB957"/>
            </a:solidFill>
            <a:latin typeface="a옛날사진관3" pitchFamily="18" charset="-127"/>
            <a:ea typeface="a옛날사진관3" pitchFamily="18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6809</TotalTime>
  <Words>3047</Words>
  <Application>Microsoft Office PowerPoint</Application>
  <PresentationFormat>사용자 지정</PresentationFormat>
  <Paragraphs>554</Paragraphs>
  <Slides>22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굴림</vt:lpstr>
      <vt:lpstr>Arial</vt:lpstr>
      <vt:lpstr>맑은 고딕</vt:lpstr>
      <vt:lpstr>나눔스퀘어 Bold</vt:lpstr>
      <vt:lpstr>Wingdings</vt:lpstr>
      <vt:lpstr>나눔바른고딕</vt:lpstr>
      <vt:lpstr>a타이틀고딕2</vt:lpstr>
      <vt:lpstr>a옛날사진관3</vt:lpstr>
      <vt:lpstr>a옛날사진관2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jun su Hwang</dc:creator>
  <cp:lastModifiedBy>FullName</cp:lastModifiedBy>
  <cp:revision>349</cp:revision>
  <dcterms:created xsi:type="dcterms:W3CDTF">2016-03-14T13:41:19Z</dcterms:created>
  <dcterms:modified xsi:type="dcterms:W3CDTF">2018-08-03T09:21:04Z</dcterms:modified>
</cp:coreProperties>
</file>